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4"/>
    <p:sldMasterId id="2147483670" r:id="rId5"/>
  </p:sldMasterIdLst>
  <p:notesMasterIdLst>
    <p:notesMasterId r:id="rId26"/>
  </p:notesMasterIdLst>
  <p:sldIdLst>
    <p:sldId id="348" r:id="rId6"/>
    <p:sldId id="3182" r:id="rId7"/>
    <p:sldId id="522" r:id="rId8"/>
    <p:sldId id="791" r:id="rId9"/>
    <p:sldId id="792" r:id="rId10"/>
    <p:sldId id="793" r:id="rId11"/>
    <p:sldId id="3189" r:id="rId12"/>
    <p:sldId id="3188" r:id="rId13"/>
    <p:sldId id="3190" r:id="rId14"/>
    <p:sldId id="3178" r:id="rId15"/>
    <p:sldId id="3185" r:id="rId16"/>
    <p:sldId id="3186" r:id="rId17"/>
    <p:sldId id="3180" r:id="rId18"/>
    <p:sldId id="3191" r:id="rId19"/>
    <p:sldId id="3192" r:id="rId20"/>
    <p:sldId id="3193" r:id="rId21"/>
    <p:sldId id="3194" r:id="rId22"/>
    <p:sldId id="3197" r:id="rId23"/>
    <p:sldId id="3196" r:id="rId24"/>
    <p:sldId id="319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18"/>
    <p:restoredTop sz="94678"/>
  </p:normalViewPr>
  <p:slideViewPr>
    <p:cSldViewPr snapToGrid="0">
      <p:cViewPr>
        <p:scale>
          <a:sx n="100" d="100"/>
          <a:sy n="100" d="100"/>
        </p:scale>
        <p:origin x="504" y="3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5D9B1B5-8680-4A69-AFBD-37E4F8D66D44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879C4EB-62D1-4EF0-8D4E-C17BD5361E5E}">
      <dgm:prSet custT="1"/>
      <dgm:spPr/>
      <dgm:t>
        <a:bodyPr/>
        <a:lstStyle/>
        <a:p>
          <a:r>
            <a:rPr lang="en-US" sz="2800" baseline="0" dirty="0"/>
            <a:t>Changed spool from CS to DSS</a:t>
          </a:r>
          <a:endParaRPr lang="en-US" sz="2800" dirty="0"/>
        </a:p>
      </dgm:t>
    </dgm:pt>
    <dgm:pt modelId="{361F6E04-4BD0-45DC-8796-B2EF55F9CBCA}" type="parTrans" cxnId="{DEC0936D-531A-40CF-B8C5-417D258841F9}">
      <dgm:prSet/>
      <dgm:spPr/>
      <dgm:t>
        <a:bodyPr/>
        <a:lstStyle/>
        <a:p>
          <a:endParaRPr lang="en-US"/>
        </a:p>
      </dgm:t>
    </dgm:pt>
    <dgm:pt modelId="{F3C18A3E-DE0B-4D00-A51D-0B1F0B574C2C}" type="sibTrans" cxnId="{DEC0936D-531A-40CF-B8C5-417D258841F9}">
      <dgm:prSet/>
      <dgm:spPr/>
      <dgm:t>
        <a:bodyPr/>
        <a:lstStyle/>
        <a:p>
          <a:endParaRPr lang="en-US"/>
        </a:p>
      </dgm:t>
    </dgm:pt>
    <dgm:pt modelId="{243AF908-585E-4778-A677-974EC0921493}">
      <dgm:prSet custT="1"/>
      <dgm:spPr/>
      <dgm:t>
        <a:bodyPr/>
        <a:lstStyle/>
        <a:p>
          <a:r>
            <a:rPr lang="en-US" sz="2800" baseline="0" dirty="0"/>
            <a:t>Changed spool from CS to CS</a:t>
          </a:r>
          <a:endParaRPr lang="en-US" sz="2800" dirty="0"/>
        </a:p>
      </dgm:t>
    </dgm:pt>
    <dgm:pt modelId="{7A145D7C-7856-46AF-943D-580CA7A426AB}" type="parTrans" cxnId="{D9C2D819-9E24-48D5-8674-309B04023A69}">
      <dgm:prSet/>
      <dgm:spPr/>
      <dgm:t>
        <a:bodyPr/>
        <a:lstStyle/>
        <a:p>
          <a:endParaRPr lang="en-US"/>
        </a:p>
      </dgm:t>
    </dgm:pt>
    <dgm:pt modelId="{7EEFE88A-2234-4802-A372-F4689E1730AE}" type="sibTrans" cxnId="{D9C2D819-9E24-48D5-8674-309B04023A69}">
      <dgm:prSet/>
      <dgm:spPr/>
      <dgm:t>
        <a:bodyPr/>
        <a:lstStyle/>
        <a:p>
          <a:endParaRPr lang="en-US"/>
        </a:p>
      </dgm:t>
    </dgm:pt>
    <dgm:pt modelId="{550E3144-2E0B-439C-8F99-572AE9078E15}">
      <dgm:prSet custT="1"/>
      <dgm:spPr/>
      <dgm:t>
        <a:bodyPr/>
        <a:lstStyle/>
        <a:p>
          <a:r>
            <a:rPr lang="en-US" sz="2800" baseline="0" dirty="0"/>
            <a:t>Changed to new spool</a:t>
          </a:r>
          <a:endParaRPr lang="en-US" sz="2800" dirty="0"/>
        </a:p>
      </dgm:t>
    </dgm:pt>
    <dgm:pt modelId="{5564EFE5-755B-40BD-8F67-E630791D9833}" type="parTrans" cxnId="{1EC58D0C-BE86-487A-9172-D0B7D7640049}">
      <dgm:prSet/>
      <dgm:spPr/>
      <dgm:t>
        <a:bodyPr/>
        <a:lstStyle/>
        <a:p>
          <a:endParaRPr lang="en-US"/>
        </a:p>
      </dgm:t>
    </dgm:pt>
    <dgm:pt modelId="{E0B36B6A-B256-45CC-B2EE-BC502482F3BE}" type="sibTrans" cxnId="{1EC58D0C-BE86-487A-9172-D0B7D7640049}">
      <dgm:prSet/>
      <dgm:spPr/>
      <dgm:t>
        <a:bodyPr/>
        <a:lstStyle/>
        <a:p>
          <a:endParaRPr lang="en-US"/>
        </a:p>
      </dgm:t>
    </dgm:pt>
    <dgm:pt modelId="{B9D5399C-18A4-463C-A2FF-1EAB146237FD}">
      <dgm:prSet custT="1"/>
      <dgm:spPr/>
      <dgm:t>
        <a:bodyPr/>
        <a:lstStyle/>
        <a:p>
          <a:r>
            <a:rPr lang="en-US" sz="2800" baseline="0"/>
            <a:t>Spool has been replace to LTCS on 1/10/2018</a:t>
          </a:r>
          <a:endParaRPr lang="en-US" sz="2800"/>
        </a:p>
      </dgm:t>
    </dgm:pt>
    <dgm:pt modelId="{EE74869D-8B51-4E92-B93C-14BDB1CBB833}" type="parTrans" cxnId="{6D6B83D1-4722-4A5E-A0BC-FB3E2701024F}">
      <dgm:prSet/>
      <dgm:spPr/>
      <dgm:t>
        <a:bodyPr/>
        <a:lstStyle/>
        <a:p>
          <a:endParaRPr lang="en-US"/>
        </a:p>
      </dgm:t>
    </dgm:pt>
    <dgm:pt modelId="{BE212EB7-1496-4FC9-BFF1-0D35B464DEF0}" type="sibTrans" cxnId="{6D6B83D1-4722-4A5E-A0BC-FB3E2701024F}">
      <dgm:prSet/>
      <dgm:spPr/>
      <dgm:t>
        <a:bodyPr/>
        <a:lstStyle/>
        <a:p>
          <a:endParaRPr lang="en-US"/>
        </a:p>
      </dgm:t>
    </dgm:pt>
    <dgm:pt modelId="{A62F1167-0E47-4263-B56A-84D55C0FB6CE}">
      <dgm:prSet custT="1"/>
      <dgm:spPr/>
      <dgm:t>
        <a:bodyPr/>
        <a:lstStyle/>
        <a:p>
          <a:r>
            <a:rPr lang="en-US" sz="2800" baseline="0"/>
            <a:t>Replaced spool &amp; performed inspection</a:t>
          </a:r>
          <a:endParaRPr lang="en-US" sz="2800"/>
        </a:p>
      </dgm:t>
    </dgm:pt>
    <dgm:pt modelId="{6A892263-C3E3-416A-B53F-C5BE0F047E51}" type="parTrans" cxnId="{7958187F-FF4E-4A42-81C5-E3FCA85E7D7C}">
      <dgm:prSet/>
      <dgm:spPr/>
      <dgm:t>
        <a:bodyPr/>
        <a:lstStyle/>
        <a:p>
          <a:endParaRPr lang="en-US"/>
        </a:p>
      </dgm:t>
    </dgm:pt>
    <dgm:pt modelId="{5EAEB63D-9B15-4B5F-9ABD-302FD66A9338}" type="sibTrans" cxnId="{7958187F-FF4E-4A42-81C5-E3FCA85E7D7C}">
      <dgm:prSet/>
      <dgm:spPr/>
      <dgm:t>
        <a:bodyPr/>
        <a:lstStyle/>
        <a:p>
          <a:endParaRPr lang="en-US"/>
        </a:p>
      </dgm:t>
    </dgm:pt>
    <dgm:pt modelId="{FB6037B3-9146-493A-B755-C98B9C623D78}" type="pres">
      <dgm:prSet presAssocID="{B5D9B1B5-8680-4A69-AFBD-37E4F8D66D44}" presName="linear" presStyleCnt="0">
        <dgm:presLayoutVars>
          <dgm:animLvl val="lvl"/>
          <dgm:resizeHandles val="exact"/>
        </dgm:presLayoutVars>
      </dgm:prSet>
      <dgm:spPr/>
    </dgm:pt>
    <dgm:pt modelId="{0EB735B9-F722-4816-A0B5-C62B61D96F07}" type="pres">
      <dgm:prSet presAssocID="{9879C4EB-62D1-4EF0-8D4E-C17BD5361E5E}" presName="parentText" presStyleLbl="node1" presStyleIdx="0" presStyleCnt="5" custScaleX="99448" custLinFactNeighborX="-276" custLinFactNeighborY="8381">
        <dgm:presLayoutVars>
          <dgm:chMax val="0"/>
          <dgm:bulletEnabled val="1"/>
        </dgm:presLayoutVars>
      </dgm:prSet>
      <dgm:spPr/>
    </dgm:pt>
    <dgm:pt modelId="{69B4EA58-9F09-48EE-B6A6-9A45A0BCBC05}" type="pres">
      <dgm:prSet presAssocID="{F3C18A3E-DE0B-4D00-A51D-0B1F0B574C2C}" presName="spacer" presStyleCnt="0"/>
      <dgm:spPr/>
    </dgm:pt>
    <dgm:pt modelId="{E73D27E4-8492-498D-8C08-E72E7B755FED}" type="pres">
      <dgm:prSet presAssocID="{243AF908-585E-4778-A677-974EC0921493}" presName="parentText" presStyleLbl="node1" presStyleIdx="1" presStyleCnt="5" custScaleX="99448">
        <dgm:presLayoutVars>
          <dgm:chMax val="0"/>
          <dgm:bulletEnabled val="1"/>
        </dgm:presLayoutVars>
      </dgm:prSet>
      <dgm:spPr/>
    </dgm:pt>
    <dgm:pt modelId="{AEF2351F-AF67-4F69-9CA6-90B0B3BD7DE7}" type="pres">
      <dgm:prSet presAssocID="{7EEFE88A-2234-4802-A372-F4689E1730AE}" presName="spacer" presStyleCnt="0"/>
      <dgm:spPr/>
    </dgm:pt>
    <dgm:pt modelId="{7F556A39-6563-40E4-AA99-01E99A0A49FA}" type="pres">
      <dgm:prSet presAssocID="{550E3144-2E0B-439C-8F99-572AE9078E15}" presName="parentText" presStyleLbl="node1" presStyleIdx="2" presStyleCnt="5" custScaleX="99448">
        <dgm:presLayoutVars>
          <dgm:chMax val="0"/>
          <dgm:bulletEnabled val="1"/>
        </dgm:presLayoutVars>
      </dgm:prSet>
      <dgm:spPr/>
    </dgm:pt>
    <dgm:pt modelId="{38632433-18A7-4C9D-894F-C170BFCCD4A8}" type="pres">
      <dgm:prSet presAssocID="{E0B36B6A-B256-45CC-B2EE-BC502482F3BE}" presName="spacer" presStyleCnt="0"/>
      <dgm:spPr/>
    </dgm:pt>
    <dgm:pt modelId="{A8478A97-F0B8-47F4-B91E-7955F4CE6F83}" type="pres">
      <dgm:prSet presAssocID="{B9D5399C-18A4-463C-A2FF-1EAB146237FD}" presName="parentText" presStyleLbl="node1" presStyleIdx="3" presStyleCnt="5" custScaleX="99448">
        <dgm:presLayoutVars>
          <dgm:chMax val="0"/>
          <dgm:bulletEnabled val="1"/>
        </dgm:presLayoutVars>
      </dgm:prSet>
      <dgm:spPr/>
    </dgm:pt>
    <dgm:pt modelId="{1C91D3E8-4A3D-4997-AE7A-110B1E74930D}" type="pres">
      <dgm:prSet presAssocID="{BE212EB7-1496-4FC9-BFF1-0D35B464DEF0}" presName="spacer" presStyleCnt="0"/>
      <dgm:spPr/>
    </dgm:pt>
    <dgm:pt modelId="{924CA320-DF64-4598-8FDA-79F07144A6E8}" type="pres">
      <dgm:prSet presAssocID="{A62F1167-0E47-4263-B56A-84D55C0FB6CE}" presName="parentText" presStyleLbl="node1" presStyleIdx="4" presStyleCnt="5" custScaleX="99448">
        <dgm:presLayoutVars>
          <dgm:chMax val="0"/>
          <dgm:bulletEnabled val="1"/>
        </dgm:presLayoutVars>
      </dgm:prSet>
      <dgm:spPr/>
    </dgm:pt>
  </dgm:ptLst>
  <dgm:cxnLst>
    <dgm:cxn modelId="{E4E52901-9328-4A47-8374-4207F6773A77}" type="presOf" srcId="{A62F1167-0E47-4263-B56A-84D55C0FB6CE}" destId="{924CA320-DF64-4598-8FDA-79F07144A6E8}" srcOrd="0" destOrd="0" presId="urn:microsoft.com/office/officeart/2005/8/layout/vList2"/>
    <dgm:cxn modelId="{73E29003-A68A-47EC-A1F4-F1794E5940F3}" type="presOf" srcId="{550E3144-2E0B-439C-8F99-572AE9078E15}" destId="{7F556A39-6563-40E4-AA99-01E99A0A49FA}" srcOrd="0" destOrd="0" presId="urn:microsoft.com/office/officeart/2005/8/layout/vList2"/>
    <dgm:cxn modelId="{9CB8C406-EC45-4893-81D9-6A016BA311D1}" type="presOf" srcId="{243AF908-585E-4778-A677-974EC0921493}" destId="{E73D27E4-8492-498D-8C08-E72E7B755FED}" srcOrd="0" destOrd="0" presId="urn:microsoft.com/office/officeart/2005/8/layout/vList2"/>
    <dgm:cxn modelId="{1EC58D0C-BE86-487A-9172-D0B7D7640049}" srcId="{B5D9B1B5-8680-4A69-AFBD-37E4F8D66D44}" destId="{550E3144-2E0B-439C-8F99-572AE9078E15}" srcOrd="2" destOrd="0" parTransId="{5564EFE5-755B-40BD-8F67-E630791D9833}" sibTransId="{E0B36B6A-B256-45CC-B2EE-BC502482F3BE}"/>
    <dgm:cxn modelId="{D9C2D819-9E24-48D5-8674-309B04023A69}" srcId="{B5D9B1B5-8680-4A69-AFBD-37E4F8D66D44}" destId="{243AF908-585E-4778-A677-974EC0921493}" srcOrd="1" destOrd="0" parTransId="{7A145D7C-7856-46AF-943D-580CA7A426AB}" sibTransId="{7EEFE88A-2234-4802-A372-F4689E1730AE}"/>
    <dgm:cxn modelId="{DEC0936D-531A-40CF-B8C5-417D258841F9}" srcId="{B5D9B1B5-8680-4A69-AFBD-37E4F8D66D44}" destId="{9879C4EB-62D1-4EF0-8D4E-C17BD5361E5E}" srcOrd="0" destOrd="0" parTransId="{361F6E04-4BD0-45DC-8796-B2EF55F9CBCA}" sibTransId="{F3C18A3E-DE0B-4D00-A51D-0B1F0B574C2C}"/>
    <dgm:cxn modelId="{B8DE1D71-3786-4CB2-AF61-B020254F9676}" type="presOf" srcId="{9879C4EB-62D1-4EF0-8D4E-C17BD5361E5E}" destId="{0EB735B9-F722-4816-A0B5-C62B61D96F07}" srcOrd="0" destOrd="0" presId="urn:microsoft.com/office/officeart/2005/8/layout/vList2"/>
    <dgm:cxn modelId="{7958187F-FF4E-4A42-81C5-E3FCA85E7D7C}" srcId="{B5D9B1B5-8680-4A69-AFBD-37E4F8D66D44}" destId="{A62F1167-0E47-4263-B56A-84D55C0FB6CE}" srcOrd="4" destOrd="0" parTransId="{6A892263-C3E3-416A-B53F-C5BE0F047E51}" sibTransId="{5EAEB63D-9B15-4B5F-9ABD-302FD66A9338}"/>
    <dgm:cxn modelId="{25CDF3B9-445D-4FE4-89AE-96C294A02DCD}" type="presOf" srcId="{B9D5399C-18A4-463C-A2FF-1EAB146237FD}" destId="{A8478A97-F0B8-47F4-B91E-7955F4CE6F83}" srcOrd="0" destOrd="0" presId="urn:microsoft.com/office/officeart/2005/8/layout/vList2"/>
    <dgm:cxn modelId="{0ED019C8-232A-4BA9-9F69-E90F81168B8C}" type="presOf" srcId="{B5D9B1B5-8680-4A69-AFBD-37E4F8D66D44}" destId="{FB6037B3-9146-493A-B755-C98B9C623D78}" srcOrd="0" destOrd="0" presId="urn:microsoft.com/office/officeart/2005/8/layout/vList2"/>
    <dgm:cxn modelId="{6D6B83D1-4722-4A5E-A0BC-FB3E2701024F}" srcId="{B5D9B1B5-8680-4A69-AFBD-37E4F8D66D44}" destId="{B9D5399C-18A4-463C-A2FF-1EAB146237FD}" srcOrd="3" destOrd="0" parTransId="{EE74869D-8B51-4E92-B93C-14BDB1CBB833}" sibTransId="{BE212EB7-1496-4FC9-BFF1-0D35B464DEF0}"/>
    <dgm:cxn modelId="{6E6D2C72-9C23-4D9C-9B39-2A96476C93EC}" type="presParOf" srcId="{FB6037B3-9146-493A-B755-C98B9C623D78}" destId="{0EB735B9-F722-4816-A0B5-C62B61D96F07}" srcOrd="0" destOrd="0" presId="urn:microsoft.com/office/officeart/2005/8/layout/vList2"/>
    <dgm:cxn modelId="{547B17C1-0619-4179-ACC1-39B671E88156}" type="presParOf" srcId="{FB6037B3-9146-493A-B755-C98B9C623D78}" destId="{69B4EA58-9F09-48EE-B6A6-9A45A0BCBC05}" srcOrd="1" destOrd="0" presId="urn:microsoft.com/office/officeart/2005/8/layout/vList2"/>
    <dgm:cxn modelId="{AF60778A-7B31-41E0-AC7A-1EF31DED9AE2}" type="presParOf" srcId="{FB6037B3-9146-493A-B755-C98B9C623D78}" destId="{E73D27E4-8492-498D-8C08-E72E7B755FED}" srcOrd="2" destOrd="0" presId="urn:microsoft.com/office/officeart/2005/8/layout/vList2"/>
    <dgm:cxn modelId="{B9FBE483-10D9-4CE6-B357-E10E8A7FCB9D}" type="presParOf" srcId="{FB6037B3-9146-493A-B755-C98B9C623D78}" destId="{AEF2351F-AF67-4F69-9CA6-90B0B3BD7DE7}" srcOrd="3" destOrd="0" presId="urn:microsoft.com/office/officeart/2005/8/layout/vList2"/>
    <dgm:cxn modelId="{F0244B69-EB7B-4F42-86BB-B2E6F36AA30F}" type="presParOf" srcId="{FB6037B3-9146-493A-B755-C98B9C623D78}" destId="{7F556A39-6563-40E4-AA99-01E99A0A49FA}" srcOrd="4" destOrd="0" presId="urn:microsoft.com/office/officeart/2005/8/layout/vList2"/>
    <dgm:cxn modelId="{E02C31FD-DB59-4B82-BB49-F055CB30B569}" type="presParOf" srcId="{FB6037B3-9146-493A-B755-C98B9C623D78}" destId="{38632433-18A7-4C9D-894F-C170BFCCD4A8}" srcOrd="5" destOrd="0" presId="urn:microsoft.com/office/officeart/2005/8/layout/vList2"/>
    <dgm:cxn modelId="{BFCE15FF-DF6B-4089-9574-51EB671F20D7}" type="presParOf" srcId="{FB6037B3-9146-493A-B755-C98B9C623D78}" destId="{A8478A97-F0B8-47F4-B91E-7955F4CE6F83}" srcOrd="6" destOrd="0" presId="urn:microsoft.com/office/officeart/2005/8/layout/vList2"/>
    <dgm:cxn modelId="{F83256CE-5976-4733-8C2E-74A3937AC248}" type="presParOf" srcId="{FB6037B3-9146-493A-B755-C98B9C623D78}" destId="{1C91D3E8-4A3D-4997-AE7A-110B1E74930D}" srcOrd="7" destOrd="0" presId="urn:microsoft.com/office/officeart/2005/8/layout/vList2"/>
    <dgm:cxn modelId="{9A77FCA2-84F8-460F-AFCA-1D7FDC442549}" type="presParOf" srcId="{FB6037B3-9146-493A-B755-C98B9C623D78}" destId="{924CA320-DF64-4598-8FDA-79F07144A6E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B735B9-F722-4816-A0B5-C62B61D96F07}">
      <dsp:nvSpPr>
        <dsp:cNvPr id="0" name=""/>
        <dsp:cNvSpPr/>
      </dsp:nvSpPr>
      <dsp:spPr>
        <a:xfrm>
          <a:off x="0" y="30743"/>
          <a:ext cx="8436769" cy="80496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baseline="0" dirty="0"/>
            <a:t>Changed spool from CS to DSS</a:t>
          </a:r>
          <a:endParaRPr lang="en-US" sz="2800" kern="1200" dirty="0"/>
        </a:p>
      </dsp:txBody>
      <dsp:txXfrm>
        <a:off x="39295" y="70038"/>
        <a:ext cx="8358179" cy="726370"/>
      </dsp:txXfrm>
    </dsp:sp>
    <dsp:sp modelId="{E73D27E4-8492-498D-8C08-E72E7B755FED}">
      <dsp:nvSpPr>
        <dsp:cNvPr id="0" name=""/>
        <dsp:cNvSpPr/>
      </dsp:nvSpPr>
      <dsp:spPr>
        <a:xfrm>
          <a:off x="23414" y="949164"/>
          <a:ext cx="8436769" cy="804960"/>
        </a:xfrm>
        <a:prstGeom prst="roundRect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baseline="0" dirty="0"/>
            <a:t>Changed spool from CS to CS</a:t>
          </a:r>
          <a:endParaRPr lang="en-US" sz="2800" kern="1200" dirty="0"/>
        </a:p>
      </dsp:txBody>
      <dsp:txXfrm>
        <a:off x="62709" y="988459"/>
        <a:ext cx="8358179" cy="726370"/>
      </dsp:txXfrm>
    </dsp:sp>
    <dsp:sp modelId="{7F556A39-6563-40E4-AA99-01E99A0A49FA}">
      <dsp:nvSpPr>
        <dsp:cNvPr id="0" name=""/>
        <dsp:cNvSpPr/>
      </dsp:nvSpPr>
      <dsp:spPr>
        <a:xfrm>
          <a:off x="23414" y="1877964"/>
          <a:ext cx="8436769" cy="804960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baseline="0" dirty="0"/>
            <a:t>Changed to new spool</a:t>
          </a:r>
          <a:endParaRPr lang="en-US" sz="2800" kern="1200" dirty="0"/>
        </a:p>
      </dsp:txBody>
      <dsp:txXfrm>
        <a:off x="62709" y="1917259"/>
        <a:ext cx="8358179" cy="726370"/>
      </dsp:txXfrm>
    </dsp:sp>
    <dsp:sp modelId="{A8478A97-F0B8-47F4-B91E-7955F4CE6F83}">
      <dsp:nvSpPr>
        <dsp:cNvPr id="0" name=""/>
        <dsp:cNvSpPr/>
      </dsp:nvSpPr>
      <dsp:spPr>
        <a:xfrm>
          <a:off x="23414" y="2806764"/>
          <a:ext cx="8436769" cy="804960"/>
        </a:xfrm>
        <a:prstGeom prst="roundRect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baseline="0"/>
            <a:t>Spool has been replace to LTCS on 1/10/2018</a:t>
          </a:r>
          <a:endParaRPr lang="en-US" sz="2800" kern="1200"/>
        </a:p>
      </dsp:txBody>
      <dsp:txXfrm>
        <a:off x="62709" y="2846059"/>
        <a:ext cx="8358179" cy="726370"/>
      </dsp:txXfrm>
    </dsp:sp>
    <dsp:sp modelId="{924CA320-DF64-4598-8FDA-79F07144A6E8}">
      <dsp:nvSpPr>
        <dsp:cNvPr id="0" name=""/>
        <dsp:cNvSpPr/>
      </dsp:nvSpPr>
      <dsp:spPr>
        <a:xfrm>
          <a:off x="23414" y="3735564"/>
          <a:ext cx="8436769" cy="804960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baseline="0"/>
            <a:t>Replaced spool &amp; performed inspection</a:t>
          </a:r>
          <a:endParaRPr lang="en-US" sz="2800" kern="1200"/>
        </a:p>
      </dsp:txBody>
      <dsp:txXfrm>
        <a:off x="62709" y="3774859"/>
        <a:ext cx="8358179" cy="72637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4C5982-4F64-42B4-9620-727023524A12}" type="datetimeFigureOut">
              <a:rPr lang="en-US" smtClean="0"/>
              <a:t>5/13/19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3EE2541-5277-4A8C-A31E-2B5BE7D6BF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20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3EE2541-5277-4A8C-A31E-2B5BE7D6BF7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180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FCC8D5-6D68-A443-97C0-91AE5977134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138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0CD9F-01B9-4C38-AC5E-C6FE1BD03C3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5143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0CD9F-01B9-4C38-AC5E-C6FE1BD03C3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1426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00CD9F-01B9-4C38-AC5E-C6FE1BD03C3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691863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4806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0493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28585"/>
            <a:ext cx="10972800" cy="4997582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12996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965885"/>
            <a:ext cx="5334394" cy="5369009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6224086" y="970001"/>
            <a:ext cx="5358313" cy="5369009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34610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599" y="965885"/>
            <a:ext cx="10972799" cy="2656893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609600" y="3812249"/>
            <a:ext cx="10972800" cy="2716232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133980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600" y="856735"/>
            <a:ext cx="5334394" cy="257674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1"/>
          </p:nvPr>
        </p:nvSpPr>
        <p:spPr>
          <a:xfrm>
            <a:off x="609600" y="3608173"/>
            <a:ext cx="5334394" cy="2778583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609600" y="-1"/>
            <a:ext cx="10972800" cy="7129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6248006" y="860851"/>
            <a:ext cx="5334394" cy="552590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45368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600" y="856735"/>
            <a:ext cx="5334394" cy="257674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6224086" y="860851"/>
            <a:ext cx="5358313" cy="257674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1"/>
          </p:nvPr>
        </p:nvSpPr>
        <p:spPr>
          <a:xfrm>
            <a:off x="621953" y="3608173"/>
            <a:ext cx="10960446" cy="2778583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66117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600" y="856735"/>
            <a:ext cx="5334394" cy="257674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6224086" y="860851"/>
            <a:ext cx="5358313" cy="257674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1"/>
          </p:nvPr>
        </p:nvSpPr>
        <p:spPr>
          <a:xfrm>
            <a:off x="609600" y="3632887"/>
            <a:ext cx="5334394" cy="2778583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6224087" y="3637003"/>
            <a:ext cx="5358312" cy="2778583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09600" y="-1"/>
            <a:ext cx="10972800" cy="7129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87093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40889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28585"/>
            <a:ext cx="10972800" cy="4997582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1344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600" y="965885"/>
            <a:ext cx="5334394" cy="5369009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6224086" y="970001"/>
            <a:ext cx="5358313" cy="5369009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22958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09599" y="965885"/>
            <a:ext cx="10972799" cy="2656893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0"/>
          </p:nvPr>
        </p:nvSpPr>
        <p:spPr>
          <a:xfrm>
            <a:off x="609600" y="3812249"/>
            <a:ext cx="10972800" cy="2716232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743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600" y="856735"/>
            <a:ext cx="5334394" cy="257674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1"/>
          </p:nvPr>
        </p:nvSpPr>
        <p:spPr>
          <a:xfrm>
            <a:off x="609600" y="3608173"/>
            <a:ext cx="5334394" cy="2778583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609600" y="-1"/>
            <a:ext cx="10972800" cy="7129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6248006" y="860851"/>
            <a:ext cx="5334394" cy="552590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31980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600" y="856735"/>
            <a:ext cx="5334394" cy="257674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6224086" y="860851"/>
            <a:ext cx="5358313" cy="257674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1"/>
          </p:nvPr>
        </p:nvSpPr>
        <p:spPr>
          <a:xfrm>
            <a:off x="621953" y="3608173"/>
            <a:ext cx="10960446" cy="2778583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312269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609600" y="856735"/>
            <a:ext cx="5334394" cy="257674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0"/>
          </p:nvPr>
        </p:nvSpPr>
        <p:spPr>
          <a:xfrm>
            <a:off x="6224086" y="860851"/>
            <a:ext cx="5358313" cy="2576745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1"/>
          </p:nvPr>
        </p:nvSpPr>
        <p:spPr>
          <a:xfrm>
            <a:off x="609600" y="3632887"/>
            <a:ext cx="5334394" cy="2778583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6224087" y="3637003"/>
            <a:ext cx="5358312" cy="2778583"/>
          </a:xfrm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2000"/>
            </a:lvl1pPr>
            <a:lvl2pPr marL="742950" indent="-285750">
              <a:buFont typeface="Arial" panose="020B0604020202020204" pitchFamily="34" charset="0"/>
              <a:buChar char="•"/>
              <a:defRPr/>
            </a:lvl2pPr>
            <a:lvl3pPr marL="1143000" indent="-228600">
              <a:buFont typeface="Arial" panose="020B0604020202020204" pitchFamily="34" charset="0"/>
              <a:buChar char="•"/>
              <a:defRPr/>
            </a:lvl3pPr>
            <a:lvl4pPr marL="1600200" indent="-228600">
              <a:buFont typeface="Arial" panose="020B0604020202020204" pitchFamily="34" charset="0"/>
              <a:buChar char="•"/>
              <a:defRPr/>
            </a:lvl4pPr>
            <a:lvl5pPr marL="20574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609600" y="-1"/>
            <a:ext cx="10972800" cy="7129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214728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9185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-1"/>
            <a:ext cx="10972800" cy="7129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537158"/>
            <a:ext cx="12192000" cy="320842"/>
          </a:xfrm>
          <a:prstGeom prst="rect">
            <a:avLst/>
          </a:prstGeom>
          <a:solidFill>
            <a:srgbClr val="003C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51209"/>
            <a:ext cx="12192000" cy="61746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003C71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254010" y="6559080"/>
            <a:ext cx="26139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spc="1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MURPHY</a:t>
            </a:r>
            <a:r>
              <a:rPr lang="en-US" sz="1200" b="1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OIL CORPORATION</a:t>
            </a:r>
            <a:endParaRPr lang="en-US" sz="1200" b="1" spc="1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lide Number Placeholder 6"/>
          <p:cNvSpPr txBox="1">
            <a:spLocks/>
          </p:cNvSpPr>
          <p:nvPr userDrawn="1"/>
        </p:nvSpPr>
        <p:spPr>
          <a:xfrm>
            <a:off x="9172814" y="6574469"/>
            <a:ext cx="284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66B35C1-3EFE-4EEA-8F89-DC73ABEE377F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198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4010" y="-1"/>
            <a:ext cx="11328390" cy="7129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010" y="1600203"/>
            <a:ext cx="1132839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6537158"/>
            <a:ext cx="12192000" cy="320842"/>
          </a:xfrm>
          <a:prstGeom prst="rect">
            <a:avLst/>
          </a:prstGeom>
          <a:solidFill>
            <a:srgbClr val="003C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0" y="651209"/>
            <a:ext cx="12192000" cy="61746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rgbClr val="003C71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 userDrawn="1"/>
        </p:nvSpPr>
        <p:spPr>
          <a:xfrm>
            <a:off x="254010" y="6559080"/>
            <a:ext cx="26139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spc="1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MURPHY</a:t>
            </a:r>
            <a:r>
              <a:rPr lang="en-US" sz="1200" b="1" spc="1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OIL CORPORATION</a:t>
            </a:r>
            <a:endParaRPr lang="en-US" sz="1200" b="1" spc="1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lide Number Placeholder 6"/>
          <p:cNvSpPr txBox="1">
            <a:spLocks/>
          </p:cNvSpPr>
          <p:nvPr userDrawn="1"/>
        </p:nvSpPr>
        <p:spPr>
          <a:xfrm>
            <a:off x="9172814" y="6574469"/>
            <a:ext cx="284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66B35C1-3EFE-4EEA-8F89-DC73ABEE377F}" type="slidenum">
              <a:rPr lang="en-US" sz="1000" smtClean="0">
                <a:solidFill>
                  <a:schemeClr val="bg1"/>
                </a:solidFill>
              </a:rPr>
              <a:pPr algn="r"/>
              <a:t>‹#›</a:t>
            </a:fld>
            <a:endParaRPr 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763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</p:sldLayoutIdLst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2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7696" y="2024370"/>
            <a:ext cx="6891644" cy="711990"/>
          </a:xfrm>
          <a:prstGeom prst="rect">
            <a:avLst/>
          </a:prstGeom>
          <a:noFill/>
          <a:effectLst/>
        </p:spPr>
        <p:txBody>
          <a:bodyPr wrap="square" rtlCol="0" anchor="t">
            <a:spAutoFit/>
          </a:bodyPr>
          <a:lstStyle/>
          <a:p>
            <a:pPr>
              <a:lnSpc>
                <a:spcPts val="2400"/>
              </a:lnSpc>
              <a:defRPr/>
            </a:pPr>
            <a:r>
              <a:rPr lang="en-IN" sz="2400" dirty="0">
                <a:solidFill>
                  <a:prstClr val="white"/>
                </a:solidFill>
                <a:latin typeface="Arial Black" panose="020B0A04020102020204" pitchFamily="34" charset="0"/>
              </a:rPr>
              <a:t>Preferential Weld Corrosion </a:t>
            </a:r>
          </a:p>
          <a:p>
            <a:pPr>
              <a:lnSpc>
                <a:spcPts val="2400"/>
              </a:lnSpc>
              <a:defRPr/>
            </a:pPr>
            <a:r>
              <a:rPr lang="en-IN" sz="2400" dirty="0">
                <a:solidFill>
                  <a:prstClr val="white"/>
                </a:solidFill>
                <a:latin typeface="Arial Black" panose="020B0A04020102020204" pitchFamily="34" charset="0"/>
              </a:rPr>
              <a:t>13</a:t>
            </a:r>
            <a:r>
              <a:rPr lang="en-IN" sz="2400" baseline="30000" dirty="0">
                <a:solidFill>
                  <a:prstClr val="white"/>
                </a:solidFill>
                <a:latin typeface="Arial Black" panose="020B0A04020102020204" pitchFamily="34" charset="0"/>
              </a:rPr>
              <a:t>th</a:t>
            </a:r>
            <a:r>
              <a:rPr lang="en-IN" sz="2400" dirty="0">
                <a:solidFill>
                  <a:prstClr val="white"/>
                </a:solidFill>
                <a:latin typeface="Arial Black" panose="020B0A04020102020204" pitchFamily="34" charset="0"/>
              </a:rPr>
              <a:t> May 2019</a:t>
            </a:r>
          </a:p>
        </p:txBody>
      </p:sp>
    </p:spTree>
    <p:extLst>
      <p:ext uri="{BB962C8B-B14F-4D97-AF65-F5344CB8AC3E}">
        <p14:creationId xmlns:p14="http://schemas.microsoft.com/office/powerpoint/2010/main" val="3894225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90860E-55C8-4158-810E-1C122F3F5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"/>
            <a:ext cx="10972800" cy="712955"/>
          </a:xfrm>
        </p:spPr>
        <p:txBody>
          <a:bodyPr>
            <a:normAutofit/>
          </a:bodyPr>
          <a:lstStyle/>
          <a:p>
            <a:r>
              <a:rPr lang="en-US" dirty="0"/>
              <a:t>Weld Change Instances Remarks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FD429DA-BF89-6240-AC24-7B777771CA7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78541344"/>
              </p:ext>
            </p:extLst>
          </p:nvPr>
        </p:nvGraphicFramePr>
        <p:xfrm>
          <a:off x="609600" y="1148556"/>
          <a:ext cx="8483599" cy="45608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63761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80235-0693-4D18-9D8E-3C6D11610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Overall Observations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07DE73B-420F-3640-BF36-2E4E71C669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" t="13148" r="2709" b="8333"/>
          <a:stretch/>
        </p:blipFill>
        <p:spPr>
          <a:xfrm>
            <a:off x="215900" y="914400"/>
            <a:ext cx="11760200" cy="538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9646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5DDC1-6937-413B-865A-53C54E7C4C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Decay of r1  over Temperature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55D05F-C526-DE45-B1B7-CD846E00CF9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" t="3473"/>
          <a:stretch/>
        </p:blipFill>
        <p:spPr>
          <a:xfrm>
            <a:off x="501650" y="1041400"/>
            <a:ext cx="11188700" cy="529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108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90860E-55C8-4158-810E-1C122F3F5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"/>
            <a:ext cx="10972800" cy="712955"/>
          </a:xfrm>
        </p:spPr>
        <p:txBody>
          <a:bodyPr>
            <a:normAutofit/>
          </a:bodyPr>
          <a:lstStyle/>
          <a:p>
            <a:r>
              <a:rPr lang="en-US" dirty="0"/>
              <a:t>Linear Decay of r1  over Pressure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325BFF-7F3B-744F-921E-4A9816BE82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1" t="4016"/>
          <a:stretch/>
        </p:blipFill>
        <p:spPr>
          <a:xfrm>
            <a:off x="609600" y="1041400"/>
            <a:ext cx="11137900" cy="521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4895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90860E-55C8-4158-810E-1C122F3F5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-1"/>
            <a:ext cx="10972800" cy="712955"/>
          </a:xfrm>
        </p:spPr>
        <p:txBody>
          <a:bodyPr>
            <a:normAutofit/>
          </a:bodyPr>
          <a:lstStyle/>
          <a:p>
            <a:r>
              <a:rPr lang="en-US" dirty="0"/>
              <a:t>Linear Decay of r1  over Gas flow rate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D98CF0E-D010-1441-B624-F57152903D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" t="5517"/>
          <a:stretch/>
        </p:blipFill>
        <p:spPr>
          <a:xfrm>
            <a:off x="466725" y="1066800"/>
            <a:ext cx="1125855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87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18C2D-E1F7-F54A-A921-9B2520069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MEPA &amp; SEPA Behavior Over Temperature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C7759E-E780-9441-94C3-404FEE9C34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" t="3727" r="1"/>
          <a:stretch/>
        </p:blipFill>
        <p:spPr>
          <a:xfrm>
            <a:off x="609600" y="860629"/>
            <a:ext cx="10871200" cy="542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467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2592A-6A00-2D49-A538-B70947B92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MEPA &amp; SEPA Behavior Over Pressure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4EC0EC-4C08-7F4E-8F7A-5FD609A85E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" t="3735" r="1668"/>
          <a:stretch/>
        </p:blipFill>
        <p:spPr>
          <a:xfrm>
            <a:off x="330200" y="838200"/>
            <a:ext cx="114935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03665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A9C7FE-6229-B146-B2E2-6107AEADC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MEPA &amp; SEPA Behavior Over Gas flow rate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4B198F-5521-114E-9DD3-6A3F04AC6C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9" t="3063" r="8183"/>
          <a:stretch/>
        </p:blipFill>
        <p:spPr>
          <a:xfrm>
            <a:off x="292100" y="712954"/>
            <a:ext cx="10744200" cy="55481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A96D4A6-AC05-C743-B598-A1A49BA8EEA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645" t="3735" r="1668" b="66182"/>
          <a:stretch/>
        </p:blipFill>
        <p:spPr>
          <a:xfrm>
            <a:off x="11036300" y="838200"/>
            <a:ext cx="7874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3862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B37EB-F992-3F45-A574-72359A531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Observations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FBC459-51E9-7746-A104-57FA2495D4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984739"/>
            <a:ext cx="8585200" cy="52761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6663D05-1D31-9A4B-BFC0-6D839D39E8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0" y="984739"/>
            <a:ext cx="2260600" cy="1324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171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4EF34-CA62-9E4E-8E75-1FC7A4AE29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Blockers/ Data Limitations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018CE05-815E-FD45-9B65-DC65CAE2BD2E}"/>
              </a:ext>
            </a:extLst>
          </p:cNvPr>
          <p:cNvSpPr txBox="1"/>
          <p:nvPr/>
        </p:nvSpPr>
        <p:spPr>
          <a:xfrm>
            <a:off x="609600" y="977900"/>
            <a:ext cx="112903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Low frequency of Inspection data.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Unavailability of  data for major factors like moisture content, pH, inhibitor etc.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Miscellaneous factors affecting correctness of Inspection data like depositions on flow lines.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Calibration of sensor.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2798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2798A-E849-4452-911E-463CF8242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D15C69-28A2-F842-8706-60772DDA2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904973"/>
            <a:ext cx="10467278" cy="536128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C60D22F-61B0-5746-A175-A3F54A7788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3239" y="3429000"/>
            <a:ext cx="5217764" cy="28372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555DD34-3521-3C40-9823-AFC37282FF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0" t="13196" r="2880" b="8628"/>
          <a:stretch/>
        </p:blipFill>
        <p:spPr>
          <a:xfrm>
            <a:off x="609601" y="3429000"/>
            <a:ext cx="5217764" cy="283726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DC9AC71-3541-0E48-B507-6E8B0769DD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365" y="904972"/>
            <a:ext cx="5257450" cy="2524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115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6DEA6-46D4-0544-BEFA-296EC9E32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F66932-FBEA-EA43-8454-6CD8EEAF13ED}"/>
              </a:ext>
            </a:extLst>
          </p:cNvPr>
          <p:cNvSpPr txBox="1"/>
          <p:nvPr/>
        </p:nvSpPr>
        <p:spPr>
          <a:xfrm>
            <a:off x="609600" y="889000"/>
            <a:ext cx="112903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Inhibitor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Is inhibitor refers to the thin film/layer/coating inside the pipe?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If we have CS as parent material, then do we have diff inhibitor for diff welds? If yes, then how to see this in data? 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Do we have data for Inhibitor availability/ efficiency? Are we using any formula to calculate it?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Standard Corrosion Model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dirty="0" err="1">
                <a:latin typeface="Arial" panose="020B0604020202020204" pitchFamily="34" charset="0"/>
                <a:cs typeface="Arial" panose="020B0604020202020204" pitchFamily="34" charset="0"/>
              </a:rPr>
              <a:t>Kt</a:t>
            </a: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, Fugacity factor, pH factor and wall shear stress reference table.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Calculation of pH using KIV.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I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Weld Microstructure</a:t>
            </a:r>
            <a:b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Do we have data for any flow line which has gone into micro-structural change?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  <a:t>Is there any flag which tells PWC major factor for a specific weld, like PWC accelerated by high CO2 at a specific geo location?</a:t>
            </a:r>
            <a:br>
              <a:rPr lang="en-IN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79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2</a:t>
            </a:r>
          </a:p>
        </p:txBody>
      </p:sp>
      <p:sp>
        <p:nvSpPr>
          <p:cNvPr id="82" name="Rectangle 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 rot="5400000">
            <a:off x="3476743" y="-2081195"/>
            <a:ext cx="5238512" cy="11725449"/>
          </a:xfrm>
          <a:prstGeom prst="rect">
            <a:avLst/>
          </a:prstGeom>
          <a:gradFill flip="none" rotWithShape="1">
            <a:gsLst>
              <a:gs pos="27000">
                <a:srgbClr val="E0E0E0"/>
              </a:gs>
              <a:gs pos="100000">
                <a:srgbClr val="A8A8A8"/>
              </a:gs>
            </a:gsLst>
            <a:path path="circle">
              <a:fillToRect l="50000" t="50000" r="50000" b="50000"/>
            </a:path>
            <a:tileRect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16" name="Rectangle 2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 bwMode="auto">
          <a:xfrm>
            <a:off x="233273" y="1000583"/>
            <a:ext cx="11725450" cy="148987"/>
          </a:xfrm>
          <a:prstGeom prst="rect">
            <a:avLst/>
          </a:prstGeom>
          <a:solidFill>
            <a:srgbClr val="9F9F9F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13" name="Rectangle 70"/>
          <p:cNvSpPr>
            <a:spLocks noChangeArrowheads="1"/>
          </p:cNvSpPr>
          <p:nvPr/>
        </p:nvSpPr>
        <p:spPr bwMode="auto">
          <a:xfrm>
            <a:off x="233275" y="2594926"/>
            <a:ext cx="2884506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45720" tIns="18288" rIns="27432" bIns="18288"/>
          <a:lstStyle/>
          <a:p>
            <a:pPr>
              <a:lnSpc>
                <a:spcPct val="85000"/>
              </a:lnSpc>
              <a:spcBef>
                <a:spcPts val="200"/>
              </a:spcBef>
            </a:pPr>
            <a:r>
              <a:rPr lang="en-US" sz="2000" b="1" dirty="0">
                <a:solidFill>
                  <a:srgbClr val="7030A0"/>
                </a:solidFill>
                <a:latin typeface="Arial"/>
                <a:cs typeface="Arial"/>
              </a:rPr>
              <a:t>Data Preparation</a:t>
            </a:r>
          </a:p>
          <a:p>
            <a:pPr marL="171450" indent="-171450">
              <a:lnSpc>
                <a:spcPct val="85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C6C6C"/>
                </a:solidFill>
                <a:latin typeface="Arial"/>
                <a:cs typeface="Arial"/>
              </a:rPr>
              <a:t>Extracted 3 years of inspection </a:t>
            </a:r>
          </a:p>
          <a:p>
            <a:pPr marL="171450" indent="-171450">
              <a:lnSpc>
                <a:spcPct val="85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C6C6C"/>
                </a:solidFill>
                <a:latin typeface="Arial"/>
                <a:cs typeface="Arial"/>
              </a:rPr>
              <a:t>3 years of sensor data</a:t>
            </a:r>
          </a:p>
          <a:p>
            <a:pPr marL="171450" indent="-171450">
              <a:lnSpc>
                <a:spcPct val="85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C6C6C"/>
                </a:solidFill>
                <a:latin typeface="Arial"/>
                <a:cs typeface="Arial"/>
              </a:rPr>
              <a:t>Number of datapoints - 14395</a:t>
            </a:r>
          </a:p>
        </p:txBody>
      </p:sp>
      <p:sp>
        <p:nvSpPr>
          <p:cNvPr id="119" name="Oval 1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16200000">
            <a:off x="2660930" y="2928019"/>
            <a:ext cx="673155" cy="821994"/>
          </a:xfrm>
          <a:prstGeom prst="ellipse">
            <a:avLst/>
          </a:prstGeom>
          <a:gradFill flip="none" rotWithShape="1">
            <a:gsLst>
              <a:gs pos="0">
                <a:srgbClr val="884DDB"/>
              </a:gs>
              <a:gs pos="100000">
                <a:srgbClr val="7030A0"/>
              </a:gs>
            </a:gsLst>
            <a:lin ang="2700000" scaled="1"/>
            <a:tileRect/>
          </a:gradFill>
          <a:ln w="9525">
            <a:noFill/>
            <a:miter lim="800000"/>
            <a:headEnd/>
            <a:tailEnd/>
          </a:ln>
          <a:effectLst/>
        </p:spPr>
        <p:txBody>
          <a:bodyPr lIns="18288" tIns="18288" rIns="18288" bIns="18288" anchor="ctr" anchorCtr="1"/>
          <a:lstStyle/>
          <a:p>
            <a:pPr algn="ctr">
              <a:lnSpc>
                <a:spcPct val="85000"/>
              </a:lnSpc>
              <a:spcBef>
                <a:spcPct val="20000"/>
              </a:spcBef>
            </a:pPr>
            <a:endParaRPr lang="en-US" sz="1600" dirty="0">
              <a:solidFill>
                <a:srgbClr val="FFFFFF"/>
              </a:solidFill>
              <a:latin typeface="Arial Narrow" pitchFamily="112" charset="0"/>
            </a:endParaRPr>
          </a:p>
        </p:txBody>
      </p:sp>
      <p:grpSp>
        <p:nvGrpSpPr>
          <p:cNvPr id="122" name="Group 12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09018" y="3174700"/>
            <a:ext cx="533194" cy="321117"/>
            <a:chOff x="-152400" y="685800"/>
            <a:chExt cx="1287499" cy="946849"/>
          </a:xfrm>
          <a:noFill/>
        </p:grpSpPr>
        <p:sp>
          <p:nvSpPr>
            <p:cNvPr id="194" name="Rectangle 193"/>
            <p:cNvSpPr/>
            <p:nvPr/>
          </p:nvSpPr>
          <p:spPr bwMode="auto">
            <a:xfrm>
              <a:off x="46528" y="870649"/>
              <a:ext cx="1088571" cy="762000"/>
            </a:xfrm>
            <a:prstGeom prst="rect">
              <a:avLst/>
            </a:prstGeom>
            <a:grpFill/>
            <a:ln w="63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latin typeface="Times" pitchFamily="-97" charset="0"/>
              </a:endParaRPr>
            </a:p>
          </p:txBody>
        </p:sp>
        <p:sp>
          <p:nvSpPr>
            <p:cNvPr id="195" name="Rectangle 194"/>
            <p:cNvSpPr/>
            <p:nvPr/>
          </p:nvSpPr>
          <p:spPr bwMode="auto">
            <a:xfrm rot="21315080">
              <a:off x="-42372" y="781749"/>
              <a:ext cx="1088571" cy="762000"/>
            </a:xfrm>
            <a:prstGeom prst="rect">
              <a:avLst/>
            </a:prstGeom>
            <a:grpFill/>
            <a:ln w="63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latin typeface="Times" pitchFamily="-97" charset="0"/>
              </a:endParaRPr>
            </a:p>
          </p:txBody>
        </p:sp>
        <p:sp>
          <p:nvSpPr>
            <p:cNvPr id="196" name="Rectangle 195"/>
            <p:cNvSpPr/>
            <p:nvPr/>
          </p:nvSpPr>
          <p:spPr bwMode="auto">
            <a:xfrm>
              <a:off x="-152400" y="685800"/>
              <a:ext cx="1088571" cy="762000"/>
            </a:xfrm>
            <a:prstGeom prst="rect">
              <a:avLst/>
            </a:prstGeom>
            <a:grpFill/>
            <a:ln w="635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latin typeface="Times" pitchFamily="-97" charset="0"/>
              </a:endParaRPr>
            </a:p>
          </p:txBody>
        </p:sp>
      </p:grpSp>
      <p:sp>
        <p:nvSpPr>
          <p:cNvPr id="212" name="Rectangle 70"/>
          <p:cNvSpPr>
            <a:spLocks noChangeArrowheads="1"/>
          </p:cNvSpPr>
          <p:nvPr/>
        </p:nvSpPr>
        <p:spPr bwMode="auto">
          <a:xfrm>
            <a:off x="1600201" y="4501813"/>
            <a:ext cx="3277572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45720" tIns="18288" rIns="27432" bIns="18288"/>
          <a:lstStyle/>
          <a:p>
            <a:pPr algn="r">
              <a:lnSpc>
                <a:spcPct val="85000"/>
              </a:lnSpc>
              <a:spcBef>
                <a:spcPts val="200"/>
              </a:spcBef>
            </a:pPr>
            <a:r>
              <a:rPr lang="en-US" sz="2000" b="1" dirty="0">
                <a:solidFill>
                  <a:srgbClr val="0070C0"/>
                </a:solidFill>
                <a:latin typeface="Arial"/>
                <a:cs typeface="Arial"/>
              </a:rPr>
              <a:t>Inspection data upscaling I &amp; II</a:t>
            </a:r>
          </a:p>
          <a:p>
            <a:pPr marL="171450" indent="-171450" algn="r">
              <a:lnSpc>
                <a:spcPct val="85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6C6C6C"/>
              </a:solidFill>
              <a:latin typeface="Arial"/>
              <a:cs typeface="Arial"/>
            </a:endParaRPr>
          </a:p>
        </p:txBody>
      </p:sp>
      <p:sp>
        <p:nvSpPr>
          <p:cNvPr id="130" name="Oval 1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16200000">
            <a:off x="3600852" y="3530748"/>
            <a:ext cx="766887" cy="936451"/>
          </a:xfrm>
          <a:prstGeom prst="ellipse">
            <a:avLst/>
          </a:prstGeom>
          <a:gradFill flip="none" rotWithShape="1">
            <a:gsLst>
              <a:gs pos="0">
                <a:srgbClr val="0070FF"/>
              </a:gs>
              <a:gs pos="100000">
                <a:srgbClr val="0070C0"/>
              </a:gs>
            </a:gsLst>
            <a:lin ang="2700000" scaled="1"/>
            <a:tileRect/>
          </a:gradFill>
          <a:ln w="12700">
            <a:noFill/>
            <a:miter lim="800000"/>
            <a:headEnd/>
            <a:tailEnd/>
          </a:ln>
          <a:effectLst/>
        </p:spPr>
        <p:txBody>
          <a:bodyPr lIns="18288" tIns="18288" rIns="18288" bIns="18288" anchor="ctr" anchorCtr="1"/>
          <a:lstStyle/>
          <a:p>
            <a:pPr algn="ctr">
              <a:lnSpc>
                <a:spcPct val="85000"/>
              </a:lnSpc>
              <a:spcBef>
                <a:spcPts val="20"/>
              </a:spcBef>
            </a:pPr>
            <a:endParaRPr lang="en-US" sz="1600" dirty="0">
              <a:solidFill>
                <a:srgbClr val="FFFFFF"/>
              </a:solidFill>
              <a:latin typeface="Arial Narrow" pitchFamily="112" charset="0"/>
            </a:endParaRPr>
          </a:p>
        </p:txBody>
      </p:sp>
      <p:sp>
        <p:nvSpPr>
          <p:cNvPr id="133" name="Freeform 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/>
        </p:nvSpPr>
        <p:spPr bwMode="auto">
          <a:xfrm>
            <a:off x="3638515" y="3830833"/>
            <a:ext cx="709277" cy="254785"/>
          </a:xfrm>
          <a:custGeom>
            <a:avLst/>
            <a:gdLst/>
            <a:ahLst/>
            <a:cxnLst>
              <a:cxn ang="0">
                <a:pos x="3769" y="850"/>
              </a:cxn>
              <a:cxn ang="0">
                <a:pos x="3525" y="562"/>
              </a:cxn>
              <a:cxn ang="0">
                <a:pos x="3204" y="327"/>
              </a:cxn>
              <a:cxn ang="0">
                <a:pos x="2889" y="176"/>
              </a:cxn>
              <a:cxn ang="0">
                <a:pos x="2462" y="53"/>
              </a:cxn>
              <a:cxn ang="0">
                <a:pos x="1996" y="1"/>
              </a:cxn>
              <a:cxn ang="0">
                <a:pos x="1899" y="0"/>
              </a:cxn>
              <a:cxn ang="0">
                <a:pos x="1566" y="22"/>
              </a:cxn>
              <a:cxn ang="0">
                <a:pos x="1135" y="110"/>
              </a:cxn>
              <a:cxn ang="0">
                <a:pos x="747" y="262"/>
              </a:cxn>
              <a:cxn ang="0">
                <a:pos x="456" y="438"/>
              </a:cxn>
              <a:cxn ang="0">
                <a:pos x="172" y="700"/>
              </a:cxn>
              <a:cxn ang="0">
                <a:pos x="14" y="929"/>
              </a:cxn>
              <a:cxn ang="0">
                <a:pos x="349" y="978"/>
              </a:cxn>
              <a:cxn ang="0">
                <a:pos x="555" y="756"/>
              </a:cxn>
              <a:cxn ang="0">
                <a:pos x="833" y="567"/>
              </a:cxn>
              <a:cxn ang="0">
                <a:pos x="1022" y="479"/>
              </a:cxn>
              <a:cxn ang="0">
                <a:pos x="1132" y="495"/>
              </a:cxn>
              <a:cxn ang="0">
                <a:pos x="1081" y="649"/>
              </a:cxn>
              <a:cxn ang="0">
                <a:pos x="1059" y="811"/>
              </a:cxn>
              <a:cxn ang="0">
                <a:pos x="1076" y="1010"/>
              </a:cxn>
              <a:cxn ang="0">
                <a:pos x="1160" y="1241"/>
              </a:cxn>
              <a:cxn ang="0">
                <a:pos x="1305" y="1435"/>
              </a:cxn>
              <a:cxn ang="0">
                <a:pos x="1498" y="1579"/>
              </a:cxn>
              <a:cxn ang="0">
                <a:pos x="1729" y="1663"/>
              </a:cxn>
              <a:cxn ang="0">
                <a:pos x="1943" y="1679"/>
              </a:cxn>
              <a:cxn ang="0">
                <a:pos x="2188" y="1630"/>
              </a:cxn>
              <a:cxn ang="0">
                <a:pos x="2402" y="1514"/>
              </a:cxn>
              <a:cxn ang="0">
                <a:pos x="2573" y="1343"/>
              </a:cxn>
              <a:cxn ang="0">
                <a:pos x="2689" y="1128"/>
              </a:cxn>
              <a:cxn ang="0">
                <a:pos x="2738" y="883"/>
              </a:cxn>
              <a:cxn ang="0">
                <a:pos x="2732" y="725"/>
              </a:cxn>
              <a:cxn ang="0">
                <a:pos x="2693" y="562"/>
              </a:cxn>
              <a:cxn ang="0">
                <a:pos x="2624" y="414"/>
              </a:cxn>
              <a:cxn ang="0">
                <a:pos x="2829" y="487"/>
              </a:cxn>
              <a:cxn ang="0">
                <a:pos x="3047" y="596"/>
              </a:cxn>
              <a:cxn ang="0">
                <a:pos x="3314" y="791"/>
              </a:cxn>
              <a:cxn ang="0">
                <a:pos x="3507" y="1017"/>
              </a:cxn>
              <a:cxn ang="0">
                <a:pos x="1899" y="1182"/>
              </a:cxn>
              <a:cxn ang="0">
                <a:pos x="1798" y="1167"/>
              </a:cxn>
              <a:cxn ang="0">
                <a:pos x="1708" y="1124"/>
              </a:cxn>
              <a:cxn ang="0">
                <a:pos x="1635" y="1058"/>
              </a:cxn>
              <a:cxn ang="0">
                <a:pos x="1583" y="973"/>
              </a:cxn>
              <a:cxn ang="0">
                <a:pos x="1558" y="875"/>
              </a:cxn>
              <a:cxn ang="0">
                <a:pos x="1561" y="787"/>
              </a:cxn>
              <a:cxn ang="0">
                <a:pos x="1591" y="692"/>
              </a:cxn>
              <a:cxn ang="0">
                <a:pos x="1646" y="610"/>
              </a:cxn>
              <a:cxn ang="0">
                <a:pos x="1722" y="547"/>
              </a:cxn>
              <a:cxn ang="0">
                <a:pos x="1814" y="509"/>
              </a:cxn>
              <a:cxn ang="0">
                <a:pos x="1899" y="498"/>
              </a:cxn>
              <a:cxn ang="0">
                <a:pos x="2001" y="513"/>
              </a:cxn>
              <a:cxn ang="0">
                <a:pos x="2091" y="556"/>
              </a:cxn>
              <a:cxn ang="0">
                <a:pos x="2164" y="622"/>
              </a:cxn>
              <a:cxn ang="0">
                <a:pos x="2214" y="707"/>
              </a:cxn>
              <a:cxn ang="0">
                <a:pos x="2241" y="805"/>
              </a:cxn>
              <a:cxn ang="0">
                <a:pos x="2238" y="893"/>
              </a:cxn>
              <a:cxn ang="0">
                <a:pos x="2208" y="988"/>
              </a:cxn>
              <a:cxn ang="0">
                <a:pos x="2153" y="1070"/>
              </a:cxn>
              <a:cxn ang="0">
                <a:pos x="2077" y="1133"/>
              </a:cxn>
              <a:cxn ang="0">
                <a:pos x="1984" y="1171"/>
              </a:cxn>
              <a:cxn ang="0">
                <a:pos x="1899" y="1182"/>
              </a:cxn>
            </a:cxnLst>
            <a:rect l="0" t="0" r="r" b="b"/>
            <a:pathLst>
              <a:path w="3830" h="1680">
                <a:moveTo>
                  <a:pt x="3830" y="956"/>
                </a:moveTo>
                <a:lnTo>
                  <a:pt x="3830" y="956"/>
                </a:lnTo>
                <a:lnTo>
                  <a:pt x="3816" y="929"/>
                </a:lnTo>
                <a:lnTo>
                  <a:pt x="3800" y="902"/>
                </a:lnTo>
                <a:lnTo>
                  <a:pt x="3785" y="876"/>
                </a:lnTo>
                <a:lnTo>
                  <a:pt x="3769" y="850"/>
                </a:lnTo>
                <a:lnTo>
                  <a:pt x="3734" y="798"/>
                </a:lnTo>
                <a:lnTo>
                  <a:pt x="3697" y="748"/>
                </a:lnTo>
                <a:lnTo>
                  <a:pt x="3658" y="700"/>
                </a:lnTo>
                <a:lnTo>
                  <a:pt x="3616" y="652"/>
                </a:lnTo>
                <a:lnTo>
                  <a:pt x="3571" y="607"/>
                </a:lnTo>
                <a:lnTo>
                  <a:pt x="3525" y="562"/>
                </a:lnTo>
                <a:lnTo>
                  <a:pt x="3477" y="519"/>
                </a:lnTo>
                <a:lnTo>
                  <a:pt x="3427" y="477"/>
                </a:lnTo>
                <a:lnTo>
                  <a:pt x="3374" y="438"/>
                </a:lnTo>
                <a:lnTo>
                  <a:pt x="3319" y="400"/>
                </a:lnTo>
                <a:lnTo>
                  <a:pt x="3263" y="363"/>
                </a:lnTo>
                <a:lnTo>
                  <a:pt x="3204" y="327"/>
                </a:lnTo>
                <a:lnTo>
                  <a:pt x="3144" y="293"/>
                </a:lnTo>
                <a:lnTo>
                  <a:pt x="3083" y="262"/>
                </a:lnTo>
                <a:lnTo>
                  <a:pt x="3083" y="262"/>
                </a:lnTo>
                <a:lnTo>
                  <a:pt x="3020" y="231"/>
                </a:lnTo>
                <a:lnTo>
                  <a:pt x="2955" y="202"/>
                </a:lnTo>
                <a:lnTo>
                  <a:pt x="2889" y="176"/>
                </a:lnTo>
                <a:lnTo>
                  <a:pt x="2821" y="151"/>
                </a:lnTo>
                <a:lnTo>
                  <a:pt x="2752" y="127"/>
                </a:lnTo>
                <a:lnTo>
                  <a:pt x="2681" y="105"/>
                </a:lnTo>
                <a:lnTo>
                  <a:pt x="2609" y="86"/>
                </a:lnTo>
                <a:lnTo>
                  <a:pt x="2536" y="68"/>
                </a:lnTo>
                <a:lnTo>
                  <a:pt x="2462" y="53"/>
                </a:lnTo>
                <a:lnTo>
                  <a:pt x="2388" y="38"/>
                </a:lnTo>
                <a:lnTo>
                  <a:pt x="2311" y="28"/>
                </a:lnTo>
                <a:lnTo>
                  <a:pt x="2233" y="17"/>
                </a:lnTo>
                <a:lnTo>
                  <a:pt x="2156" y="10"/>
                </a:lnTo>
                <a:lnTo>
                  <a:pt x="2075" y="4"/>
                </a:lnTo>
                <a:lnTo>
                  <a:pt x="1996" y="1"/>
                </a:lnTo>
                <a:lnTo>
                  <a:pt x="1915" y="0"/>
                </a:lnTo>
                <a:lnTo>
                  <a:pt x="1915" y="0"/>
                </a:lnTo>
                <a:lnTo>
                  <a:pt x="1908" y="0"/>
                </a:lnTo>
                <a:lnTo>
                  <a:pt x="1908" y="0"/>
                </a:lnTo>
                <a:lnTo>
                  <a:pt x="1899" y="0"/>
                </a:lnTo>
                <a:lnTo>
                  <a:pt x="1899" y="0"/>
                </a:lnTo>
                <a:lnTo>
                  <a:pt x="1872" y="0"/>
                </a:lnTo>
                <a:lnTo>
                  <a:pt x="1872" y="0"/>
                </a:lnTo>
                <a:lnTo>
                  <a:pt x="1794" y="2"/>
                </a:lnTo>
                <a:lnTo>
                  <a:pt x="1718" y="7"/>
                </a:lnTo>
                <a:lnTo>
                  <a:pt x="1641" y="13"/>
                </a:lnTo>
                <a:lnTo>
                  <a:pt x="1566" y="22"/>
                </a:lnTo>
                <a:lnTo>
                  <a:pt x="1491" y="31"/>
                </a:lnTo>
                <a:lnTo>
                  <a:pt x="1418" y="43"/>
                </a:lnTo>
                <a:lnTo>
                  <a:pt x="1345" y="57"/>
                </a:lnTo>
                <a:lnTo>
                  <a:pt x="1273" y="73"/>
                </a:lnTo>
                <a:lnTo>
                  <a:pt x="1204" y="91"/>
                </a:lnTo>
                <a:lnTo>
                  <a:pt x="1135" y="110"/>
                </a:lnTo>
                <a:lnTo>
                  <a:pt x="1066" y="130"/>
                </a:lnTo>
                <a:lnTo>
                  <a:pt x="999" y="154"/>
                </a:lnTo>
                <a:lnTo>
                  <a:pt x="935" y="178"/>
                </a:lnTo>
                <a:lnTo>
                  <a:pt x="870" y="205"/>
                </a:lnTo>
                <a:lnTo>
                  <a:pt x="808" y="232"/>
                </a:lnTo>
                <a:lnTo>
                  <a:pt x="747" y="262"/>
                </a:lnTo>
                <a:lnTo>
                  <a:pt x="747" y="262"/>
                </a:lnTo>
                <a:lnTo>
                  <a:pt x="686" y="293"/>
                </a:lnTo>
                <a:lnTo>
                  <a:pt x="626" y="327"/>
                </a:lnTo>
                <a:lnTo>
                  <a:pt x="567" y="363"/>
                </a:lnTo>
                <a:lnTo>
                  <a:pt x="511" y="400"/>
                </a:lnTo>
                <a:lnTo>
                  <a:pt x="456" y="438"/>
                </a:lnTo>
                <a:lnTo>
                  <a:pt x="403" y="477"/>
                </a:lnTo>
                <a:lnTo>
                  <a:pt x="353" y="519"/>
                </a:lnTo>
                <a:lnTo>
                  <a:pt x="305" y="562"/>
                </a:lnTo>
                <a:lnTo>
                  <a:pt x="259" y="607"/>
                </a:lnTo>
                <a:lnTo>
                  <a:pt x="214" y="652"/>
                </a:lnTo>
                <a:lnTo>
                  <a:pt x="172" y="700"/>
                </a:lnTo>
                <a:lnTo>
                  <a:pt x="133" y="748"/>
                </a:lnTo>
                <a:lnTo>
                  <a:pt x="96" y="798"/>
                </a:lnTo>
                <a:lnTo>
                  <a:pt x="61" y="850"/>
                </a:lnTo>
                <a:lnTo>
                  <a:pt x="45" y="876"/>
                </a:lnTo>
                <a:lnTo>
                  <a:pt x="30" y="902"/>
                </a:lnTo>
                <a:lnTo>
                  <a:pt x="14" y="929"/>
                </a:lnTo>
                <a:lnTo>
                  <a:pt x="0" y="956"/>
                </a:lnTo>
                <a:lnTo>
                  <a:pt x="278" y="1097"/>
                </a:lnTo>
                <a:lnTo>
                  <a:pt x="278" y="1097"/>
                </a:lnTo>
                <a:lnTo>
                  <a:pt x="299" y="1057"/>
                </a:lnTo>
                <a:lnTo>
                  <a:pt x="323" y="1017"/>
                </a:lnTo>
                <a:lnTo>
                  <a:pt x="349" y="978"/>
                </a:lnTo>
                <a:lnTo>
                  <a:pt x="379" y="939"/>
                </a:lnTo>
                <a:lnTo>
                  <a:pt x="409" y="901"/>
                </a:lnTo>
                <a:lnTo>
                  <a:pt x="443" y="864"/>
                </a:lnTo>
                <a:lnTo>
                  <a:pt x="479" y="827"/>
                </a:lnTo>
                <a:lnTo>
                  <a:pt x="516" y="791"/>
                </a:lnTo>
                <a:lnTo>
                  <a:pt x="555" y="756"/>
                </a:lnTo>
                <a:lnTo>
                  <a:pt x="597" y="722"/>
                </a:lnTo>
                <a:lnTo>
                  <a:pt x="640" y="689"/>
                </a:lnTo>
                <a:lnTo>
                  <a:pt x="686" y="657"/>
                </a:lnTo>
                <a:lnTo>
                  <a:pt x="732" y="626"/>
                </a:lnTo>
                <a:lnTo>
                  <a:pt x="783" y="596"/>
                </a:lnTo>
                <a:lnTo>
                  <a:pt x="833" y="567"/>
                </a:lnTo>
                <a:lnTo>
                  <a:pt x="886" y="540"/>
                </a:lnTo>
                <a:lnTo>
                  <a:pt x="886" y="540"/>
                </a:lnTo>
                <a:lnTo>
                  <a:pt x="919" y="524"/>
                </a:lnTo>
                <a:lnTo>
                  <a:pt x="953" y="509"/>
                </a:lnTo>
                <a:lnTo>
                  <a:pt x="987" y="493"/>
                </a:lnTo>
                <a:lnTo>
                  <a:pt x="1022" y="479"/>
                </a:lnTo>
                <a:lnTo>
                  <a:pt x="1094" y="451"/>
                </a:lnTo>
                <a:lnTo>
                  <a:pt x="1168" y="425"/>
                </a:lnTo>
                <a:lnTo>
                  <a:pt x="1168" y="425"/>
                </a:lnTo>
                <a:lnTo>
                  <a:pt x="1156" y="449"/>
                </a:lnTo>
                <a:lnTo>
                  <a:pt x="1144" y="471"/>
                </a:lnTo>
                <a:lnTo>
                  <a:pt x="1132" y="495"/>
                </a:lnTo>
                <a:lnTo>
                  <a:pt x="1121" y="521"/>
                </a:lnTo>
                <a:lnTo>
                  <a:pt x="1112" y="546"/>
                </a:lnTo>
                <a:lnTo>
                  <a:pt x="1104" y="571"/>
                </a:lnTo>
                <a:lnTo>
                  <a:pt x="1095" y="596"/>
                </a:lnTo>
                <a:lnTo>
                  <a:pt x="1088" y="622"/>
                </a:lnTo>
                <a:lnTo>
                  <a:pt x="1081" y="649"/>
                </a:lnTo>
                <a:lnTo>
                  <a:pt x="1075" y="675"/>
                </a:lnTo>
                <a:lnTo>
                  <a:pt x="1070" y="701"/>
                </a:lnTo>
                <a:lnTo>
                  <a:pt x="1066" y="729"/>
                </a:lnTo>
                <a:lnTo>
                  <a:pt x="1063" y="756"/>
                </a:lnTo>
                <a:lnTo>
                  <a:pt x="1060" y="784"/>
                </a:lnTo>
                <a:lnTo>
                  <a:pt x="1059" y="811"/>
                </a:lnTo>
                <a:lnTo>
                  <a:pt x="1059" y="840"/>
                </a:lnTo>
                <a:lnTo>
                  <a:pt x="1059" y="840"/>
                </a:lnTo>
                <a:lnTo>
                  <a:pt x="1060" y="883"/>
                </a:lnTo>
                <a:lnTo>
                  <a:pt x="1063" y="926"/>
                </a:lnTo>
                <a:lnTo>
                  <a:pt x="1069" y="968"/>
                </a:lnTo>
                <a:lnTo>
                  <a:pt x="1076" y="1010"/>
                </a:lnTo>
                <a:lnTo>
                  <a:pt x="1086" y="1051"/>
                </a:lnTo>
                <a:lnTo>
                  <a:pt x="1096" y="1090"/>
                </a:lnTo>
                <a:lnTo>
                  <a:pt x="1110" y="1128"/>
                </a:lnTo>
                <a:lnTo>
                  <a:pt x="1125" y="1167"/>
                </a:lnTo>
                <a:lnTo>
                  <a:pt x="1142" y="1204"/>
                </a:lnTo>
                <a:lnTo>
                  <a:pt x="1160" y="1241"/>
                </a:lnTo>
                <a:lnTo>
                  <a:pt x="1180" y="1276"/>
                </a:lnTo>
                <a:lnTo>
                  <a:pt x="1203" y="1310"/>
                </a:lnTo>
                <a:lnTo>
                  <a:pt x="1226" y="1343"/>
                </a:lnTo>
                <a:lnTo>
                  <a:pt x="1251" y="1375"/>
                </a:lnTo>
                <a:lnTo>
                  <a:pt x="1277" y="1405"/>
                </a:lnTo>
                <a:lnTo>
                  <a:pt x="1305" y="1435"/>
                </a:lnTo>
                <a:lnTo>
                  <a:pt x="1335" y="1462"/>
                </a:lnTo>
                <a:lnTo>
                  <a:pt x="1364" y="1489"/>
                </a:lnTo>
                <a:lnTo>
                  <a:pt x="1397" y="1514"/>
                </a:lnTo>
                <a:lnTo>
                  <a:pt x="1429" y="1536"/>
                </a:lnTo>
                <a:lnTo>
                  <a:pt x="1464" y="1559"/>
                </a:lnTo>
                <a:lnTo>
                  <a:pt x="1498" y="1579"/>
                </a:lnTo>
                <a:lnTo>
                  <a:pt x="1534" y="1597"/>
                </a:lnTo>
                <a:lnTo>
                  <a:pt x="1573" y="1614"/>
                </a:lnTo>
                <a:lnTo>
                  <a:pt x="1610" y="1630"/>
                </a:lnTo>
                <a:lnTo>
                  <a:pt x="1649" y="1643"/>
                </a:lnTo>
                <a:lnTo>
                  <a:pt x="1689" y="1654"/>
                </a:lnTo>
                <a:lnTo>
                  <a:pt x="1729" y="1663"/>
                </a:lnTo>
                <a:lnTo>
                  <a:pt x="1771" y="1670"/>
                </a:lnTo>
                <a:lnTo>
                  <a:pt x="1813" y="1676"/>
                </a:lnTo>
                <a:lnTo>
                  <a:pt x="1856" y="1679"/>
                </a:lnTo>
                <a:lnTo>
                  <a:pt x="1899" y="1680"/>
                </a:lnTo>
                <a:lnTo>
                  <a:pt x="1899" y="1680"/>
                </a:lnTo>
                <a:lnTo>
                  <a:pt x="1943" y="1679"/>
                </a:lnTo>
                <a:lnTo>
                  <a:pt x="1986" y="1676"/>
                </a:lnTo>
                <a:lnTo>
                  <a:pt x="2028" y="1670"/>
                </a:lnTo>
                <a:lnTo>
                  <a:pt x="2069" y="1663"/>
                </a:lnTo>
                <a:lnTo>
                  <a:pt x="2110" y="1654"/>
                </a:lnTo>
                <a:lnTo>
                  <a:pt x="2150" y="1643"/>
                </a:lnTo>
                <a:lnTo>
                  <a:pt x="2188" y="1630"/>
                </a:lnTo>
                <a:lnTo>
                  <a:pt x="2226" y="1614"/>
                </a:lnTo>
                <a:lnTo>
                  <a:pt x="2263" y="1597"/>
                </a:lnTo>
                <a:lnTo>
                  <a:pt x="2300" y="1579"/>
                </a:lnTo>
                <a:lnTo>
                  <a:pt x="2335" y="1559"/>
                </a:lnTo>
                <a:lnTo>
                  <a:pt x="2370" y="1536"/>
                </a:lnTo>
                <a:lnTo>
                  <a:pt x="2402" y="1514"/>
                </a:lnTo>
                <a:lnTo>
                  <a:pt x="2434" y="1489"/>
                </a:lnTo>
                <a:lnTo>
                  <a:pt x="2464" y="1462"/>
                </a:lnTo>
                <a:lnTo>
                  <a:pt x="2494" y="1435"/>
                </a:lnTo>
                <a:lnTo>
                  <a:pt x="2522" y="1405"/>
                </a:lnTo>
                <a:lnTo>
                  <a:pt x="2548" y="1375"/>
                </a:lnTo>
                <a:lnTo>
                  <a:pt x="2573" y="1343"/>
                </a:lnTo>
                <a:lnTo>
                  <a:pt x="2596" y="1310"/>
                </a:lnTo>
                <a:lnTo>
                  <a:pt x="2619" y="1276"/>
                </a:lnTo>
                <a:lnTo>
                  <a:pt x="2639" y="1241"/>
                </a:lnTo>
                <a:lnTo>
                  <a:pt x="2657" y="1204"/>
                </a:lnTo>
                <a:lnTo>
                  <a:pt x="2674" y="1167"/>
                </a:lnTo>
                <a:lnTo>
                  <a:pt x="2689" y="1128"/>
                </a:lnTo>
                <a:lnTo>
                  <a:pt x="2703" y="1090"/>
                </a:lnTo>
                <a:lnTo>
                  <a:pt x="2713" y="1051"/>
                </a:lnTo>
                <a:lnTo>
                  <a:pt x="2723" y="1010"/>
                </a:lnTo>
                <a:lnTo>
                  <a:pt x="2730" y="968"/>
                </a:lnTo>
                <a:lnTo>
                  <a:pt x="2736" y="926"/>
                </a:lnTo>
                <a:lnTo>
                  <a:pt x="2738" y="883"/>
                </a:lnTo>
                <a:lnTo>
                  <a:pt x="2740" y="840"/>
                </a:lnTo>
                <a:lnTo>
                  <a:pt x="2740" y="840"/>
                </a:lnTo>
                <a:lnTo>
                  <a:pt x="2740" y="811"/>
                </a:lnTo>
                <a:lnTo>
                  <a:pt x="2738" y="783"/>
                </a:lnTo>
                <a:lnTo>
                  <a:pt x="2736" y="754"/>
                </a:lnTo>
                <a:lnTo>
                  <a:pt x="2732" y="725"/>
                </a:lnTo>
                <a:lnTo>
                  <a:pt x="2728" y="698"/>
                </a:lnTo>
                <a:lnTo>
                  <a:pt x="2723" y="670"/>
                </a:lnTo>
                <a:lnTo>
                  <a:pt x="2717" y="643"/>
                </a:lnTo>
                <a:lnTo>
                  <a:pt x="2710" y="615"/>
                </a:lnTo>
                <a:lnTo>
                  <a:pt x="2701" y="589"/>
                </a:lnTo>
                <a:lnTo>
                  <a:pt x="2693" y="562"/>
                </a:lnTo>
                <a:lnTo>
                  <a:pt x="2683" y="536"/>
                </a:lnTo>
                <a:lnTo>
                  <a:pt x="2673" y="511"/>
                </a:lnTo>
                <a:lnTo>
                  <a:pt x="2662" y="486"/>
                </a:lnTo>
                <a:lnTo>
                  <a:pt x="2650" y="462"/>
                </a:lnTo>
                <a:lnTo>
                  <a:pt x="2637" y="437"/>
                </a:lnTo>
                <a:lnTo>
                  <a:pt x="2624" y="414"/>
                </a:lnTo>
                <a:lnTo>
                  <a:pt x="2624" y="414"/>
                </a:lnTo>
                <a:lnTo>
                  <a:pt x="2667" y="427"/>
                </a:lnTo>
                <a:lnTo>
                  <a:pt x="2709" y="440"/>
                </a:lnTo>
                <a:lnTo>
                  <a:pt x="2749" y="456"/>
                </a:lnTo>
                <a:lnTo>
                  <a:pt x="2790" y="471"/>
                </a:lnTo>
                <a:lnTo>
                  <a:pt x="2829" y="487"/>
                </a:lnTo>
                <a:lnTo>
                  <a:pt x="2868" y="504"/>
                </a:lnTo>
                <a:lnTo>
                  <a:pt x="2906" y="522"/>
                </a:lnTo>
                <a:lnTo>
                  <a:pt x="2944" y="540"/>
                </a:lnTo>
                <a:lnTo>
                  <a:pt x="2944" y="540"/>
                </a:lnTo>
                <a:lnTo>
                  <a:pt x="2997" y="567"/>
                </a:lnTo>
                <a:lnTo>
                  <a:pt x="3047" y="596"/>
                </a:lnTo>
                <a:lnTo>
                  <a:pt x="3096" y="626"/>
                </a:lnTo>
                <a:lnTo>
                  <a:pt x="3144" y="657"/>
                </a:lnTo>
                <a:lnTo>
                  <a:pt x="3190" y="689"/>
                </a:lnTo>
                <a:lnTo>
                  <a:pt x="3233" y="722"/>
                </a:lnTo>
                <a:lnTo>
                  <a:pt x="3275" y="756"/>
                </a:lnTo>
                <a:lnTo>
                  <a:pt x="3314" y="791"/>
                </a:lnTo>
                <a:lnTo>
                  <a:pt x="3351" y="827"/>
                </a:lnTo>
                <a:lnTo>
                  <a:pt x="3387" y="864"/>
                </a:lnTo>
                <a:lnTo>
                  <a:pt x="3421" y="901"/>
                </a:lnTo>
                <a:lnTo>
                  <a:pt x="3451" y="939"/>
                </a:lnTo>
                <a:lnTo>
                  <a:pt x="3479" y="978"/>
                </a:lnTo>
                <a:lnTo>
                  <a:pt x="3507" y="1017"/>
                </a:lnTo>
                <a:lnTo>
                  <a:pt x="3531" y="1057"/>
                </a:lnTo>
                <a:lnTo>
                  <a:pt x="3552" y="1097"/>
                </a:lnTo>
                <a:lnTo>
                  <a:pt x="3830" y="956"/>
                </a:lnTo>
                <a:lnTo>
                  <a:pt x="3830" y="956"/>
                </a:lnTo>
                <a:close/>
                <a:moveTo>
                  <a:pt x="1899" y="1182"/>
                </a:moveTo>
                <a:lnTo>
                  <a:pt x="1899" y="1182"/>
                </a:lnTo>
                <a:lnTo>
                  <a:pt x="1881" y="1182"/>
                </a:lnTo>
                <a:lnTo>
                  <a:pt x="1865" y="1181"/>
                </a:lnTo>
                <a:lnTo>
                  <a:pt x="1847" y="1179"/>
                </a:lnTo>
                <a:lnTo>
                  <a:pt x="1830" y="1175"/>
                </a:lnTo>
                <a:lnTo>
                  <a:pt x="1814" y="1171"/>
                </a:lnTo>
                <a:lnTo>
                  <a:pt x="1798" y="1167"/>
                </a:lnTo>
                <a:lnTo>
                  <a:pt x="1782" y="1162"/>
                </a:lnTo>
                <a:lnTo>
                  <a:pt x="1767" y="1156"/>
                </a:lnTo>
                <a:lnTo>
                  <a:pt x="1751" y="1149"/>
                </a:lnTo>
                <a:lnTo>
                  <a:pt x="1737" y="1140"/>
                </a:lnTo>
                <a:lnTo>
                  <a:pt x="1722" y="1133"/>
                </a:lnTo>
                <a:lnTo>
                  <a:pt x="1708" y="1124"/>
                </a:lnTo>
                <a:lnTo>
                  <a:pt x="1695" y="1114"/>
                </a:lnTo>
                <a:lnTo>
                  <a:pt x="1682" y="1104"/>
                </a:lnTo>
                <a:lnTo>
                  <a:pt x="1670" y="1094"/>
                </a:lnTo>
                <a:lnTo>
                  <a:pt x="1658" y="1082"/>
                </a:lnTo>
                <a:lnTo>
                  <a:pt x="1646" y="1070"/>
                </a:lnTo>
                <a:lnTo>
                  <a:pt x="1635" y="1058"/>
                </a:lnTo>
                <a:lnTo>
                  <a:pt x="1625" y="1045"/>
                </a:lnTo>
                <a:lnTo>
                  <a:pt x="1616" y="1031"/>
                </a:lnTo>
                <a:lnTo>
                  <a:pt x="1606" y="1017"/>
                </a:lnTo>
                <a:lnTo>
                  <a:pt x="1599" y="1003"/>
                </a:lnTo>
                <a:lnTo>
                  <a:pt x="1591" y="988"/>
                </a:lnTo>
                <a:lnTo>
                  <a:pt x="1583" y="973"/>
                </a:lnTo>
                <a:lnTo>
                  <a:pt x="1577" y="957"/>
                </a:lnTo>
                <a:lnTo>
                  <a:pt x="1573" y="942"/>
                </a:lnTo>
                <a:lnTo>
                  <a:pt x="1568" y="925"/>
                </a:lnTo>
                <a:lnTo>
                  <a:pt x="1564" y="909"/>
                </a:lnTo>
                <a:lnTo>
                  <a:pt x="1561" y="893"/>
                </a:lnTo>
                <a:lnTo>
                  <a:pt x="1558" y="875"/>
                </a:lnTo>
                <a:lnTo>
                  <a:pt x="1557" y="858"/>
                </a:lnTo>
                <a:lnTo>
                  <a:pt x="1557" y="840"/>
                </a:lnTo>
                <a:lnTo>
                  <a:pt x="1557" y="840"/>
                </a:lnTo>
                <a:lnTo>
                  <a:pt x="1557" y="822"/>
                </a:lnTo>
                <a:lnTo>
                  <a:pt x="1558" y="805"/>
                </a:lnTo>
                <a:lnTo>
                  <a:pt x="1561" y="787"/>
                </a:lnTo>
                <a:lnTo>
                  <a:pt x="1564" y="771"/>
                </a:lnTo>
                <a:lnTo>
                  <a:pt x="1568" y="755"/>
                </a:lnTo>
                <a:lnTo>
                  <a:pt x="1573" y="738"/>
                </a:lnTo>
                <a:lnTo>
                  <a:pt x="1577" y="723"/>
                </a:lnTo>
                <a:lnTo>
                  <a:pt x="1583" y="707"/>
                </a:lnTo>
                <a:lnTo>
                  <a:pt x="1591" y="692"/>
                </a:lnTo>
                <a:lnTo>
                  <a:pt x="1599" y="677"/>
                </a:lnTo>
                <a:lnTo>
                  <a:pt x="1606" y="663"/>
                </a:lnTo>
                <a:lnTo>
                  <a:pt x="1616" y="649"/>
                </a:lnTo>
                <a:lnTo>
                  <a:pt x="1625" y="635"/>
                </a:lnTo>
                <a:lnTo>
                  <a:pt x="1635" y="622"/>
                </a:lnTo>
                <a:lnTo>
                  <a:pt x="1646" y="610"/>
                </a:lnTo>
                <a:lnTo>
                  <a:pt x="1658" y="598"/>
                </a:lnTo>
                <a:lnTo>
                  <a:pt x="1670" y="586"/>
                </a:lnTo>
                <a:lnTo>
                  <a:pt x="1682" y="576"/>
                </a:lnTo>
                <a:lnTo>
                  <a:pt x="1695" y="566"/>
                </a:lnTo>
                <a:lnTo>
                  <a:pt x="1708" y="556"/>
                </a:lnTo>
                <a:lnTo>
                  <a:pt x="1722" y="547"/>
                </a:lnTo>
                <a:lnTo>
                  <a:pt x="1737" y="540"/>
                </a:lnTo>
                <a:lnTo>
                  <a:pt x="1751" y="531"/>
                </a:lnTo>
                <a:lnTo>
                  <a:pt x="1767" y="524"/>
                </a:lnTo>
                <a:lnTo>
                  <a:pt x="1782" y="518"/>
                </a:lnTo>
                <a:lnTo>
                  <a:pt x="1798" y="513"/>
                </a:lnTo>
                <a:lnTo>
                  <a:pt x="1814" y="509"/>
                </a:lnTo>
                <a:lnTo>
                  <a:pt x="1830" y="505"/>
                </a:lnTo>
                <a:lnTo>
                  <a:pt x="1847" y="501"/>
                </a:lnTo>
                <a:lnTo>
                  <a:pt x="1865" y="499"/>
                </a:lnTo>
                <a:lnTo>
                  <a:pt x="1881" y="498"/>
                </a:lnTo>
                <a:lnTo>
                  <a:pt x="1899" y="498"/>
                </a:lnTo>
                <a:lnTo>
                  <a:pt x="1899" y="498"/>
                </a:lnTo>
                <a:lnTo>
                  <a:pt x="1917" y="498"/>
                </a:lnTo>
                <a:lnTo>
                  <a:pt x="1934" y="499"/>
                </a:lnTo>
                <a:lnTo>
                  <a:pt x="1952" y="501"/>
                </a:lnTo>
                <a:lnTo>
                  <a:pt x="1969" y="505"/>
                </a:lnTo>
                <a:lnTo>
                  <a:pt x="1984" y="509"/>
                </a:lnTo>
                <a:lnTo>
                  <a:pt x="2001" y="513"/>
                </a:lnTo>
                <a:lnTo>
                  <a:pt x="2017" y="518"/>
                </a:lnTo>
                <a:lnTo>
                  <a:pt x="2032" y="524"/>
                </a:lnTo>
                <a:lnTo>
                  <a:pt x="2048" y="531"/>
                </a:lnTo>
                <a:lnTo>
                  <a:pt x="2062" y="540"/>
                </a:lnTo>
                <a:lnTo>
                  <a:pt x="2077" y="547"/>
                </a:lnTo>
                <a:lnTo>
                  <a:pt x="2091" y="556"/>
                </a:lnTo>
                <a:lnTo>
                  <a:pt x="2104" y="566"/>
                </a:lnTo>
                <a:lnTo>
                  <a:pt x="2117" y="576"/>
                </a:lnTo>
                <a:lnTo>
                  <a:pt x="2129" y="586"/>
                </a:lnTo>
                <a:lnTo>
                  <a:pt x="2141" y="598"/>
                </a:lnTo>
                <a:lnTo>
                  <a:pt x="2153" y="610"/>
                </a:lnTo>
                <a:lnTo>
                  <a:pt x="2164" y="622"/>
                </a:lnTo>
                <a:lnTo>
                  <a:pt x="2174" y="635"/>
                </a:lnTo>
                <a:lnTo>
                  <a:pt x="2183" y="649"/>
                </a:lnTo>
                <a:lnTo>
                  <a:pt x="2193" y="663"/>
                </a:lnTo>
                <a:lnTo>
                  <a:pt x="2200" y="677"/>
                </a:lnTo>
                <a:lnTo>
                  <a:pt x="2208" y="692"/>
                </a:lnTo>
                <a:lnTo>
                  <a:pt x="2214" y="707"/>
                </a:lnTo>
                <a:lnTo>
                  <a:pt x="2221" y="723"/>
                </a:lnTo>
                <a:lnTo>
                  <a:pt x="2226" y="738"/>
                </a:lnTo>
                <a:lnTo>
                  <a:pt x="2231" y="755"/>
                </a:lnTo>
                <a:lnTo>
                  <a:pt x="2235" y="771"/>
                </a:lnTo>
                <a:lnTo>
                  <a:pt x="2238" y="787"/>
                </a:lnTo>
                <a:lnTo>
                  <a:pt x="2241" y="805"/>
                </a:lnTo>
                <a:lnTo>
                  <a:pt x="2242" y="822"/>
                </a:lnTo>
                <a:lnTo>
                  <a:pt x="2242" y="840"/>
                </a:lnTo>
                <a:lnTo>
                  <a:pt x="2242" y="840"/>
                </a:lnTo>
                <a:lnTo>
                  <a:pt x="2242" y="858"/>
                </a:lnTo>
                <a:lnTo>
                  <a:pt x="2241" y="875"/>
                </a:lnTo>
                <a:lnTo>
                  <a:pt x="2238" y="893"/>
                </a:lnTo>
                <a:lnTo>
                  <a:pt x="2235" y="909"/>
                </a:lnTo>
                <a:lnTo>
                  <a:pt x="2231" y="925"/>
                </a:lnTo>
                <a:lnTo>
                  <a:pt x="2226" y="942"/>
                </a:lnTo>
                <a:lnTo>
                  <a:pt x="2221" y="957"/>
                </a:lnTo>
                <a:lnTo>
                  <a:pt x="2214" y="973"/>
                </a:lnTo>
                <a:lnTo>
                  <a:pt x="2208" y="988"/>
                </a:lnTo>
                <a:lnTo>
                  <a:pt x="2200" y="1003"/>
                </a:lnTo>
                <a:lnTo>
                  <a:pt x="2193" y="1017"/>
                </a:lnTo>
                <a:lnTo>
                  <a:pt x="2183" y="1031"/>
                </a:lnTo>
                <a:lnTo>
                  <a:pt x="2174" y="1045"/>
                </a:lnTo>
                <a:lnTo>
                  <a:pt x="2164" y="1058"/>
                </a:lnTo>
                <a:lnTo>
                  <a:pt x="2153" y="1070"/>
                </a:lnTo>
                <a:lnTo>
                  <a:pt x="2141" y="1082"/>
                </a:lnTo>
                <a:lnTo>
                  <a:pt x="2129" y="1094"/>
                </a:lnTo>
                <a:lnTo>
                  <a:pt x="2117" y="1104"/>
                </a:lnTo>
                <a:lnTo>
                  <a:pt x="2104" y="1114"/>
                </a:lnTo>
                <a:lnTo>
                  <a:pt x="2091" y="1124"/>
                </a:lnTo>
                <a:lnTo>
                  <a:pt x="2077" y="1133"/>
                </a:lnTo>
                <a:lnTo>
                  <a:pt x="2062" y="1140"/>
                </a:lnTo>
                <a:lnTo>
                  <a:pt x="2048" y="1149"/>
                </a:lnTo>
                <a:lnTo>
                  <a:pt x="2032" y="1156"/>
                </a:lnTo>
                <a:lnTo>
                  <a:pt x="2017" y="1162"/>
                </a:lnTo>
                <a:lnTo>
                  <a:pt x="2001" y="1167"/>
                </a:lnTo>
                <a:lnTo>
                  <a:pt x="1984" y="1171"/>
                </a:lnTo>
                <a:lnTo>
                  <a:pt x="1969" y="1175"/>
                </a:lnTo>
                <a:lnTo>
                  <a:pt x="1952" y="1179"/>
                </a:lnTo>
                <a:lnTo>
                  <a:pt x="1934" y="1181"/>
                </a:lnTo>
                <a:lnTo>
                  <a:pt x="1917" y="1182"/>
                </a:lnTo>
                <a:lnTo>
                  <a:pt x="1899" y="1182"/>
                </a:lnTo>
                <a:lnTo>
                  <a:pt x="1899" y="1182"/>
                </a:lnTo>
                <a:close/>
              </a:path>
            </a:pathLst>
          </a:custGeom>
          <a:noFill/>
          <a:ln w="9525">
            <a:solidFill>
              <a:srgbClr val="FFFFFF"/>
            </a:solidFill>
            <a:round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600" dirty="0"/>
          </a:p>
        </p:txBody>
      </p:sp>
      <p:sp>
        <p:nvSpPr>
          <p:cNvPr id="211" name="Rectangle 70"/>
          <p:cNvSpPr>
            <a:spLocks noChangeArrowheads="1"/>
          </p:cNvSpPr>
          <p:nvPr/>
        </p:nvSpPr>
        <p:spPr bwMode="auto">
          <a:xfrm>
            <a:off x="4157562" y="1494077"/>
            <a:ext cx="3526942" cy="714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45720" tIns="18288" rIns="27432" bIns="18288"/>
          <a:lstStyle/>
          <a:p>
            <a:pPr>
              <a:lnSpc>
                <a:spcPct val="85000"/>
              </a:lnSpc>
              <a:spcBef>
                <a:spcPts val="200"/>
              </a:spcBef>
            </a:pPr>
            <a:r>
              <a:rPr lang="en-US" sz="2000" b="1" dirty="0">
                <a:solidFill>
                  <a:srgbClr val="288F93"/>
                </a:solidFill>
                <a:latin typeface="Arial"/>
                <a:cs typeface="Arial"/>
              </a:rPr>
              <a:t>Sensor Data Downscaling</a:t>
            </a:r>
          </a:p>
          <a:p>
            <a:pPr marL="171450" indent="-171450">
              <a:lnSpc>
                <a:spcPct val="85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C6C6C"/>
                </a:solidFill>
                <a:latin typeface="Arial"/>
                <a:cs typeface="Arial"/>
              </a:rPr>
              <a:t>Analyzed mean, median </a:t>
            </a:r>
          </a:p>
          <a:p>
            <a:pPr marL="171450" indent="-171450">
              <a:lnSpc>
                <a:spcPct val="85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6C6C6C"/>
                </a:solidFill>
                <a:latin typeface="Arial"/>
                <a:cs typeface="Arial"/>
              </a:rPr>
              <a:t>Downscaled data with the median value</a:t>
            </a:r>
          </a:p>
        </p:txBody>
      </p:sp>
      <p:sp>
        <p:nvSpPr>
          <p:cNvPr id="144" name="Oval 1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16200000">
            <a:off x="4547431" y="2617077"/>
            <a:ext cx="836746" cy="1021757"/>
          </a:xfrm>
          <a:prstGeom prst="ellipse">
            <a:avLst/>
          </a:prstGeom>
          <a:gradFill flip="none" rotWithShape="1">
            <a:gsLst>
              <a:gs pos="0">
                <a:srgbClr val="2CBCC8"/>
              </a:gs>
              <a:gs pos="100000">
                <a:srgbClr val="288889"/>
              </a:gs>
            </a:gsLst>
            <a:lin ang="2700000" scaled="1"/>
            <a:tileRect/>
          </a:gradFill>
          <a:ln w="12700">
            <a:noFill/>
            <a:miter lim="800000"/>
            <a:headEnd/>
            <a:tailEnd/>
          </a:ln>
          <a:effectLst/>
        </p:spPr>
        <p:txBody>
          <a:bodyPr lIns="18288" tIns="18288" rIns="18288" bIns="18288" anchor="ctr" anchorCtr="1"/>
          <a:lstStyle/>
          <a:p>
            <a:pPr algn="ctr">
              <a:lnSpc>
                <a:spcPct val="85000"/>
              </a:lnSpc>
              <a:spcBef>
                <a:spcPts val="20"/>
              </a:spcBef>
            </a:pPr>
            <a:endParaRPr lang="en-US" sz="1600" dirty="0">
              <a:solidFill>
                <a:srgbClr val="FFFFFF"/>
              </a:solidFill>
              <a:latin typeface="Arial Narrow" pitchFamily="112" charset="0"/>
            </a:endParaRPr>
          </a:p>
        </p:txBody>
      </p:sp>
      <p:grpSp>
        <p:nvGrpSpPr>
          <p:cNvPr id="145" name="Group 1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16200000">
            <a:off x="4801262" y="2635938"/>
            <a:ext cx="329085" cy="781819"/>
            <a:chOff x="2608038" y="5041507"/>
            <a:chExt cx="554039" cy="1077911"/>
          </a:xfrm>
          <a:noFill/>
        </p:grpSpPr>
        <p:sp>
          <p:nvSpPr>
            <p:cNvPr id="190" name="Freeform 24"/>
            <p:cNvSpPr>
              <a:spLocks/>
            </p:cNvSpPr>
            <p:nvPr/>
          </p:nvSpPr>
          <p:spPr bwMode="auto">
            <a:xfrm rot="5400000">
              <a:off x="2346102" y="5303443"/>
              <a:ext cx="1077911" cy="554039"/>
            </a:xfrm>
            <a:custGeom>
              <a:avLst/>
              <a:gdLst>
                <a:gd name="T0" fmla="*/ 185 w 185"/>
                <a:gd name="T1" fmla="*/ 89 h 95"/>
                <a:gd name="T2" fmla="*/ 157 w 185"/>
                <a:gd name="T3" fmla="*/ 26 h 95"/>
                <a:gd name="T4" fmla="*/ 93 w 185"/>
                <a:gd name="T5" fmla="*/ 0 h 95"/>
                <a:gd name="T6" fmla="*/ 29 w 185"/>
                <a:gd name="T7" fmla="*/ 26 h 95"/>
                <a:gd name="T8" fmla="*/ 1 w 185"/>
                <a:gd name="T9" fmla="*/ 89 h 95"/>
                <a:gd name="T10" fmla="*/ 0 w 185"/>
                <a:gd name="T11" fmla="*/ 94 h 95"/>
                <a:gd name="T12" fmla="*/ 20 w 185"/>
                <a:gd name="T13" fmla="*/ 95 h 95"/>
                <a:gd name="T14" fmla="*/ 20 w 185"/>
                <a:gd name="T15" fmla="*/ 90 h 95"/>
                <a:gd name="T16" fmla="*/ 93 w 185"/>
                <a:gd name="T17" fmla="*/ 20 h 95"/>
                <a:gd name="T18" fmla="*/ 166 w 185"/>
                <a:gd name="T19" fmla="*/ 90 h 95"/>
                <a:gd name="T20" fmla="*/ 166 w 185"/>
                <a:gd name="T21" fmla="*/ 95 h 95"/>
                <a:gd name="T22" fmla="*/ 185 w 185"/>
                <a:gd name="T23" fmla="*/ 94 h 95"/>
                <a:gd name="T24" fmla="*/ 185 w 185"/>
                <a:gd name="T25" fmla="*/ 89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5" h="95">
                  <a:moveTo>
                    <a:pt x="185" y="89"/>
                  </a:moveTo>
                  <a:cubicBezTo>
                    <a:pt x="184" y="65"/>
                    <a:pt x="174" y="43"/>
                    <a:pt x="157" y="26"/>
                  </a:cubicBezTo>
                  <a:cubicBezTo>
                    <a:pt x="140" y="9"/>
                    <a:pt x="117" y="0"/>
                    <a:pt x="93" y="0"/>
                  </a:cubicBezTo>
                  <a:cubicBezTo>
                    <a:pt x="69" y="0"/>
                    <a:pt x="46" y="9"/>
                    <a:pt x="29" y="26"/>
                  </a:cubicBezTo>
                  <a:cubicBezTo>
                    <a:pt x="12" y="43"/>
                    <a:pt x="2" y="65"/>
                    <a:pt x="1" y="89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20" y="95"/>
                    <a:pt x="20" y="95"/>
                    <a:pt x="20" y="95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22" y="50"/>
                    <a:pt x="54" y="20"/>
                    <a:pt x="93" y="20"/>
                  </a:cubicBezTo>
                  <a:cubicBezTo>
                    <a:pt x="132" y="20"/>
                    <a:pt x="164" y="50"/>
                    <a:pt x="166" y="90"/>
                  </a:cubicBezTo>
                  <a:cubicBezTo>
                    <a:pt x="166" y="95"/>
                    <a:pt x="166" y="95"/>
                    <a:pt x="166" y="95"/>
                  </a:cubicBezTo>
                  <a:cubicBezTo>
                    <a:pt x="185" y="94"/>
                    <a:pt x="185" y="94"/>
                    <a:pt x="185" y="94"/>
                  </a:cubicBezTo>
                  <a:lnTo>
                    <a:pt x="185" y="89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1" name="Freeform 25"/>
            <p:cNvSpPr>
              <a:spLocks/>
            </p:cNvSpPr>
            <p:nvPr/>
          </p:nvSpPr>
          <p:spPr bwMode="auto">
            <a:xfrm rot="5400000">
              <a:off x="2789011" y="5466949"/>
              <a:ext cx="157163" cy="390525"/>
            </a:xfrm>
            <a:custGeom>
              <a:avLst/>
              <a:gdLst>
                <a:gd name="T0" fmla="*/ 19 w 27"/>
                <a:gd name="T1" fmla="*/ 50 h 67"/>
                <a:gd name="T2" fmla="*/ 1 w 27"/>
                <a:gd name="T3" fmla="*/ 0 h 67"/>
                <a:gd name="T4" fmla="*/ 0 w 27"/>
                <a:gd name="T5" fmla="*/ 0 h 67"/>
                <a:gd name="T6" fmla="*/ 12 w 27"/>
                <a:gd name="T7" fmla="*/ 52 h 67"/>
                <a:gd name="T8" fmla="*/ 9 w 27"/>
                <a:gd name="T9" fmla="*/ 59 h 67"/>
                <a:gd name="T10" fmla="*/ 18 w 27"/>
                <a:gd name="T11" fmla="*/ 67 h 67"/>
                <a:gd name="T12" fmla="*/ 27 w 27"/>
                <a:gd name="T13" fmla="*/ 59 h 67"/>
                <a:gd name="T14" fmla="*/ 19 w 27"/>
                <a:gd name="T15" fmla="*/ 5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67">
                  <a:moveTo>
                    <a:pt x="19" y="5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0" y="53"/>
                    <a:pt x="9" y="56"/>
                    <a:pt x="9" y="59"/>
                  </a:cubicBezTo>
                  <a:cubicBezTo>
                    <a:pt x="9" y="63"/>
                    <a:pt x="13" y="67"/>
                    <a:pt x="18" y="67"/>
                  </a:cubicBezTo>
                  <a:cubicBezTo>
                    <a:pt x="23" y="67"/>
                    <a:pt x="27" y="63"/>
                    <a:pt x="27" y="59"/>
                  </a:cubicBezTo>
                  <a:cubicBezTo>
                    <a:pt x="27" y="54"/>
                    <a:pt x="24" y="51"/>
                    <a:pt x="19" y="50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10" name="Rectangle 70"/>
          <p:cNvSpPr>
            <a:spLocks noChangeArrowheads="1"/>
          </p:cNvSpPr>
          <p:nvPr/>
        </p:nvSpPr>
        <p:spPr bwMode="auto">
          <a:xfrm>
            <a:off x="5863245" y="2904455"/>
            <a:ext cx="3535846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45720" tIns="18288" rIns="27432" bIns="18288"/>
          <a:lstStyle/>
          <a:p>
            <a:pPr>
              <a:lnSpc>
                <a:spcPct val="85000"/>
              </a:lnSpc>
              <a:spcBef>
                <a:spcPts val="200"/>
              </a:spcBef>
            </a:pPr>
            <a:r>
              <a:rPr lang="en-US" sz="2000" b="1" dirty="0">
                <a:solidFill>
                  <a:srgbClr val="459D49"/>
                </a:solidFill>
                <a:latin typeface="Arial"/>
                <a:cs typeface="Arial"/>
              </a:rPr>
              <a:t>Joining the sensor data with inspection data</a:t>
            </a:r>
          </a:p>
        </p:txBody>
      </p:sp>
      <p:sp>
        <p:nvSpPr>
          <p:cNvPr id="146" name="Oval 1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16200000">
            <a:off x="5777925" y="3437794"/>
            <a:ext cx="836746" cy="1021757"/>
          </a:xfrm>
          <a:prstGeom prst="ellipse">
            <a:avLst/>
          </a:prstGeom>
          <a:gradFill flip="none" rotWithShape="1">
            <a:gsLst>
              <a:gs pos="0">
                <a:srgbClr val="4AC654"/>
              </a:gs>
              <a:gs pos="100000">
                <a:srgbClr val="459D49"/>
              </a:gs>
            </a:gsLst>
            <a:lin ang="2700000" scaled="1"/>
            <a:tileRect/>
          </a:gradFill>
          <a:ln w="9525">
            <a:noFill/>
            <a:miter lim="800000"/>
            <a:headEnd/>
            <a:tailEnd/>
          </a:ln>
          <a:effectLst/>
        </p:spPr>
        <p:txBody>
          <a:bodyPr lIns="18288" tIns="18288" rIns="18288" bIns="18288" anchor="ctr" anchorCtr="1"/>
          <a:lstStyle/>
          <a:p>
            <a:pPr algn="ctr">
              <a:lnSpc>
                <a:spcPct val="85000"/>
              </a:lnSpc>
              <a:spcBef>
                <a:spcPct val="20000"/>
              </a:spcBef>
            </a:pPr>
            <a:endParaRPr lang="en-US" sz="1600" dirty="0">
              <a:solidFill>
                <a:srgbClr val="FFFFFF"/>
              </a:solidFill>
              <a:latin typeface="Arial Narrow" pitchFamily="112" charset="0"/>
            </a:endParaRPr>
          </a:p>
        </p:txBody>
      </p:sp>
      <p:grpSp>
        <p:nvGrpSpPr>
          <p:cNvPr id="147" name="Group 14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839186" y="3706289"/>
            <a:ext cx="645127" cy="422650"/>
            <a:chOff x="4276165" y="1800411"/>
            <a:chExt cx="516379" cy="442259"/>
          </a:xfrm>
          <a:noFill/>
          <a:effectLst/>
        </p:grpSpPr>
        <p:sp>
          <p:nvSpPr>
            <p:cNvPr id="178" name="Rectangle 325"/>
            <p:cNvSpPr>
              <a:spLocks noChangeArrowheads="1"/>
            </p:cNvSpPr>
            <p:nvPr/>
          </p:nvSpPr>
          <p:spPr bwMode="auto">
            <a:xfrm>
              <a:off x="4276165" y="1928888"/>
              <a:ext cx="66710" cy="261896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9" name="Rectangle 326"/>
            <p:cNvSpPr>
              <a:spLocks noChangeArrowheads="1"/>
            </p:cNvSpPr>
            <p:nvPr/>
          </p:nvSpPr>
          <p:spPr bwMode="auto">
            <a:xfrm>
              <a:off x="4276165" y="2215491"/>
              <a:ext cx="66710" cy="27179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0" name="Rectangle 327"/>
            <p:cNvSpPr>
              <a:spLocks noChangeArrowheads="1"/>
            </p:cNvSpPr>
            <p:nvPr/>
          </p:nvSpPr>
          <p:spPr bwMode="auto">
            <a:xfrm>
              <a:off x="4367581" y="1800411"/>
              <a:ext cx="64239" cy="390373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1" name="Rectangle 328"/>
            <p:cNvSpPr>
              <a:spLocks noChangeArrowheads="1"/>
            </p:cNvSpPr>
            <p:nvPr/>
          </p:nvSpPr>
          <p:spPr bwMode="auto">
            <a:xfrm>
              <a:off x="4367581" y="2215491"/>
              <a:ext cx="64239" cy="27179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2" name="Rectangle 329"/>
            <p:cNvSpPr>
              <a:spLocks noChangeArrowheads="1"/>
            </p:cNvSpPr>
            <p:nvPr/>
          </p:nvSpPr>
          <p:spPr bwMode="auto">
            <a:xfrm>
              <a:off x="4456527" y="1862180"/>
              <a:ext cx="66710" cy="328606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3" name="Rectangle 330"/>
            <p:cNvSpPr>
              <a:spLocks noChangeArrowheads="1"/>
            </p:cNvSpPr>
            <p:nvPr/>
          </p:nvSpPr>
          <p:spPr bwMode="auto">
            <a:xfrm>
              <a:off x="4456527" y="2215491"/>
              <a:ext cx="66710" cy="27179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4" name="Rectangle 331"/>
            <p:cNvSpPr>
              <a:spLocks noChangeArrowheads="1"/>
            </p:cNvSpPr>
            <p:nvPr/>
          </p:nvSpPr>
          <p:spPr bwMode="auto">
            <a:xfrm>
              <a:off x="4547944" y="1965950"/>
              <a:ext cx="64239" cy="224836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5" name="Rectangle 332"/>
            <p:cNvSpPr>
              <a:spLocks noChangeArrowheads="1"/>
            </p:cNvSpPr>
            <p:nvPr/>
          </p:nvSpPr>
          <p:spPr bwMode="auto">
            <a:xfrm>
              <a:off x="4547944" y="2215491"/>
              <a:ext cx="64239" cy="27179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6" name="Rectangle 333"/>
            <p:cNvSpPr>
              <a:spLocks noChangeArrowheads="1"/>
            </p:cNvSpPr>
            <p:nvPr/>
          </p:nvSpPr>
          <p:spPr bwMode="auto">
            <a:xfrm>
              <a:off x="4639360" y="2045013"/>
              <a:ext cx="64239" cy="148243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7" name="Rectangle 334"/>
            <p:cNvSpPr>
              <a:spLocks noChangeArrowheads="1"/>
            </p:cNvSpPr>
            <p:nvPr/>
          </p:nvSpPr>
          <p:spPr bwMode="auto">
            <a:xfrm>
              <a:off x="4639360" y="2215491"/>
              <a:ext cx="64239" cy="27179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8" name="Rectangle 335"/>
            <p:cNvSpPr>
              <a:spLocks noChangeArrowheads="1"/>
            </p:cNvSpPr>
            <p:nvPr/>
          </p:nvSpPr>
          <p:spPr bwMode="auto">
            <a:xfrm>
              <a:off x="4728305" y="1884415"/>
              <a:ext cx="64239" cy="303899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9" name="Rectangle 336"/>
            <p:cNvSpPr>
              <a:spLocks noChangeArrowheads="1"/>
            </p:cNvSpPr>
            <p:nvPr/>
          </p:nvSpPr>
          <p:spPr bwMode="auto">
            <a:xfrm>
              <a:off x="4728305" y="2215491"/>
              <a:ext cx="64239" cy="27179"/>
            </a:xfrm>
            <a:prstGeom prst="rect">
              <a:avLst/>
            </a:pr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09" name="Rectangle 70"/>
          <p:cNvSpPr>
            <a:spLocks noChangeArrowheads="1"/>
          </p:cNvSpPr>
          <p:nvPr/>
        </p:nvSpPr>
        <p:spPr bwMode="auto">
          <a:xfrm>
            <a:off x="4096371" y="5498573"/>
            <a:ext cx="3213365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45720" tIns="18288" rIns="27432" bIns="18288"/>
          <a:lstStyle/>
          <a:p>
            <a:pPr algn="r">
              <a:lnSpc>
                <a:spcPct val="85000"/>
              </a:lnSpc>
              <a:spcBef>
                <a:spcPts val="200"/>
              </a:spcBef>
            </a:pPr>
            <a:r>
              <a:rPr lang="en-US" sz="2000" b="1" dirty="0">
                <a:solidFill>
                  <a:srgbClr val="DBC700"/>
                </a:solidFill>
                <a:latin typeface="Arial"/>
                <a:cs typeface="Arial"/>
              </a:rPr>
              <a:t>Modelling on the joined dataset</a:t>
            </a:r>
          </a:p>
        </p:txBody>
      </p:sp>
      <p:sp>
        <p:nvSpPr>
          <p:cNvPr id="136" name="Oval 1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16200000">
            <a:off x="6602161" y="4415277"/>
            <a:ext cx="882691" cy="1077864"/>
          </a:xfrm>
          <a:prstGeom prst="ellipse">
            <a:avLst/>
          </a:prstGeom>
          <a:gradFill flip="none" rotWithShape="1">
            <a:gsLst>
              <a:gs pos="0">
                <a:srgbClr val="F2EE00"/>
              </a:gs>
              <a:gs pos="100000">
                <a:srgbClr val="DBC700"/>
              </a:gs>
            </a:gsLst>
            <a:lin ang="2700000" scaled="1"/>
            <a:tileRect/>
          </a:gradFill>
          <a:ln w="9525">
            <a:noFill/>
            <a:miter lim="800000"/>
            <a:headEnd/>
            <a:tailEnd/>
          </a:ln>
          <a:effectLst/>
        </p:spPr>
        <p:txBody>
          <a:bodyPr lIns="18288" tIns="18288" rIns="18288" bIns="18288" anchor="ctr" anchorCtr="1"/>
          <a:lstStyle/>
          <a:p>
            <a:pPr algn="ctr">
              <a:lnSpc>
                <a:spcPct val="85000"/>
              </a:lnSpc>
              <a:spcBef>
                <a:spcPct val="20000"/>
              </a:spcBef>
            </a:pPr>
            <a:endParaRPr lang="en-US" sz="1600" dirty="0">
              <a:solidFill>
                <a:srgbClr val="FFFFFF"/>
              </a:solidFill>
              <a:latin typeface="Arial Narrow" pitchFamily="112" charset="0"/>
            </a:endParaRPr>
          </a:p>
        </p:txBody>
      </p:sp>
      <p:grpSp>
        <p:nvGrpSpPr>
          <p:cNvPr id="139" name="Group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6770037" y="4598962"/>
            <a:ext cx="522959" cy="670833"/>
            <a:chOff x="7283825" y="1765532"/>
            <a:chExt cx="457200" cy="480283"/>
          </a:xfrm>
          <a:noFill/>
          <a:effectLst/>
        </p:grpSpPr>
        <p:sp>
          <p:nvSpPr>
            <p:cNvPr id="192" name="Freeform 34"/>
            <p:cNvSpPr>
              <a:spLocks/>
            </p:cNvSpPr>
            <p:nvPr/>
          </p:nvSpPr>
          <p:spPr bwMode="auto">
            <a:xfrm>
              <a:off x="7283825" y="1765532"/>
              <a:ext cx="207581" cy="218147"/>
            </a:xfrm>
            <a:custGeom>
              <a:avLst/>
              <a:gdLst/>
              <a:ahLst/>
              <a:cxnLst>
                <a:cxn ang="0">
                  <a:pos x="668" y="702"/>
                </a:cxn>
                <a:cxn ang="0">
                  <a:pos x="0" y="484"/>
                </a:cxn>
                <a:cxn ang="0">
                  <a:pos x="0" y="484"/>
                </a:cxn>
                <a:cxn ang="0">
                  <a:pos x="10" y="458"/>
                </a:cxn>
                <a:cxn ang="0">
                  <a:pos x="20" y="431"/>
                </a:cxn>
                <a:cxn ang="0">
                  <a:pos x="31" y="404"/>
                </a:cxn>
                <a:cxn ang="0">
                  <a:pos x="43" y="379"/>
                </a:cxn>
                <a:cxn ang="0">
                  <a:pos x="57" y="355"/>
                </a:cxn>
                <a:cxn ang="0">
                  <a:pos x="71" y="330"/>
                </a:cxn>
                <a:cxn ang="0">
                  <a:pos x="86" y="307"/>
                </a:cxn>
                <a:cxn ang="0">
                  <a:pos x="101" y="285"/>
                </a:cxn>
                <a:cxn ang="0">
                  <a:pos x="118" y="263"/>
                </a:cxn>
                <a:cxn ang="0">
                  <a:pos x="135" y="241"/>
                </a:cxn>
                <a:cxn ang="0">
                  <a:pos x="153" y="222"/>
                </a:cxn>
                <a:cxn ang="0">
                  <a:pos x="171" y="202"/>
                </a:cxn>
                <a:cxn ang="0">
                  <a:pos x="191" y="183"/>
                </a:cxn>
                <a:cxn ang="0">
                  <a:pos x="212" y="166"/>
                </a:cxn>
                <a:cxn ang="0">
                  <a:pos x="233" y="147"/>
                </a:cxn>
                <a:cxn ang="0">
                  <a:pos x="254" y="132"/>
                </a:cxn>
                <a:cxn ang="0">
                  <a:pos x="276" y="117"/>
                </a:cxn>
                <a:cxn ang="0">
                  <a:pos x="299" y="101"/>
                </a:cxn>
                <a:cxn ang="0">
                  <a:pos x="321" y="89"/>
                </a:cxn>
                <a:cxn ang="0">
                  <a:pos x="345" y="76"/>
                </a:cxn>
                <a:cxn ang="0">
                  <a:pos x="370" y="63"/>
                </a:cxn>
                <a:cxn ang="0">
                  <a:pos x="394" y="53"/>
                </a:cxn>
                <a:cxn ang="0">
                  <a:pos x="421" y="44"/>
                </a:cxn>
                <a:cxn ang="0">
                  <a:pos x="446" y="34"/>
                </a:cxn>
                <a:cxn ang="0">
                  <a:pos x="473" y="27"/>
                </a:cxn>
                <a:cxn ang="0">
                  <a:pos x="500" y="20"/>
                </a:cxn>
                <a:cxn ang="0">
                  <a:pos x="526" y="13"/>
                </a:cxn>
                <a:cxn ang="0">
                  <a:pos x="554" y="9"/>
                </a:cxn>
                <a:cxn ang="0">
                  <a:pos x="582" y="4"/>
                </a:cxn>
                <a:cxn ang="0">
                  <a:pos x="611" y="2"/>
                </a:cxn>
                <a:cxn ang="0">
                  <a:pos x="639" y="0"/>
                </a:cxn>
                <a:cxn ang="0">
                  <a:pos x="668" y="0"/>
                </a:cxn>
                <a:cxn ang="0">
                  <a:pos x="668" y="702"/>
                </a:cxn>
              </a:cxnLst>
              <a:rect l="0" t="0" r="r" b="b"/>
              <a:pathLst>
                <a:path w="668" h="702">
                  <a:moveTo>
                    <a:pt x="668" y="702"/>
                  </a:moveTo>
                  <a:lnTo>
                    <a:pt x="0" y="484"/>
                  </a:lnTo>
                  <a:lnTo>
                    <a:pt x="0" y="484"/>
                  </a:lnTo>
                  <a:lnTo>
                    <a:pt x="10" y="458"/>
                  </a:lnTo>
                  <a:lnTo>
                    <a:pt x="20" y="431"/>
                  </a:lnTo>
                  <a:lnTo>
                    <a:pt x="31" y="404"/>
                  </a:lnTo>
                  <a:lnTo>
                    <a:pt x="43" y="379"/>
                  </a:lnTo>
                  <a:lnTo>
                    <a:pt x="57" y="355"/>
                  </a:lnTo>
                  <a:lnTo>
                    <a:pt x="71" y="330"/>
                  </a:lnTo>
                  <a:lnTo>
                    <a:pt x="86" y="307"/>
                  </a:lnTo>
                  <a:lnTo>
                    <a:pt x="101" y="285"/>
                  </a:lnTo>
                  <a:lnTo>
                    <a:pt x="118" y="263"/>
                  </a:lnTo>
                  <a:lnTo>
                    <a:pt x="135" y="241"/>
                  </a:lnTo>
                  <a:lnTo>
                    <a:pt x="153" y="222"/>
                  </a:lnTo>
                  <a:lnTo>
                    <a:pt x="171" y="202"/>
                  </a:lnTo>
                  <a:lnTo>
                    <a:pt x="191" y="183"/>
                  </a:lnTo>
                  <a:lnTo>
                    <a:pt x="212" y="166"/>
                  </a:lnTo>
                  <a:lnTo>
                    <a:pt x="233" y="147"/>
                  </a:lnTo>
                  <a:lnTo>
                    <a:pt x="254" y="132"/>
                  </a:lnTo>
                  <a:lnTo>
                    <a:pt x="276" y="117"/>
                  </a:lnTo>
                  <a:lnTo>
                    <a:pt x="299" y="101"/>
                  </a:lnTo>
                  <a:lnTo>
                    <a:pt x="321" y="89"/>
                  </a:lnTo>
                  <a:lnTo>
                    <a:pt x="345" y="76"/>
                  </a:lnTo>
                  <a:lnTo>
                    <a:pt x="370" y="63"/>
                  </a:lnTo>
                  <a:lnTo>
                    <a:pt x="394" y="53"/>
                  </a:lnTo>
                  <a:lnTo>
                    <a:pt x="421" y="44"/>
                  </a:lnTo>
                  <a:lnTo>
                    <a:pt x="446" y="34"/>
                  </a:lnTo>
                  <a:lnTo>
                    <a:pt x="473" y="27"/>
                  </a:lnTo>
                  <a:lnTo>
                    <a:pt x="500" y="20"/>
                  </a:lnTo>
                  <a:lnTo>
                    <a:pt x="526" y="13"/>
                  </a:lnTo>
                  <a:lnTo>
                    <a:pt x="554" y="9"/>
                  </a:lnTo>
                  <a:lnTo>
                    <a:pt x="582" y="4"/>
                  </a:lnTo>
                  <a:lnTo>
                    <a:pt x="611" y="2"/>
                  </a:lnTo>
                  <a:lnTo>
                    <a:pt x="639" y="0"/>
                  </a:lnTo>
                  <a:lnTo>
                    <a:pt x="668" y="0"/>
                  </a:lnTo>
                  <a:lnTo>
                    <a:pt x="668" y="702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3" name="Freeform 35"/>
            <p:cNvSpPr>
              <a:spLocks/>
            </p:cNvSpPr>
            <p:nvPr/>
          </p:nvSpPr>
          <p:spPr bwMode="auto">
            <a:xfrm>
              <a:off x="7304732" y="1809832"/>
              <a:ext cx="436293" cy="435983"/>
            </a:xfrm>
            <a:custGeom>
              <a:avLst/>
              <a:gdLst/>
              <a:ahLst/>
              <a:cxnLst>
                <a:cxn ang="0">
                  <a:pos x="702" y="0"/>
                </a:cxn>
                <a:cxn ang="0">
                  <a:pos x="739" y="0"/>
                </a:cxn>
                <a:cxn ang="0">
                  <a:pos x="809" y="7"/>
                </a:cxn>
                <a:cxn ang="0">
                  <a:pos x="878" y="21"/>
                </a:cxn>
                <a:cxn ang="0">
                  <a:pos x="944" y="42"/>
                </a:cxn>
                <a:cxn ang="0">
                  <a:pos x="1007" y="68"/>
                </a:cxn>
                <a:cxn ang="0">
                  <a:pos x="1067" y="101"/>
                </a:cxn>
                <a:cxn ang="0">
                  <a:pos x="1122" y="139"/>
                </a:cxn>
                <a:cxn ang="0">
                  <a:pos x="1175" y="181"/>
                </a:cxn>
                <a:cxn ang="0">
                  <a:pos x="1221" y="228"/>
                </a:cxn>
                <a:cxn ang="0">
                  <a:pos x="1265" y="280"/>
                </a:cxn>
                <a:cxn ang="0">
                  <a:pos x="1303" y="336"/>
                </a:cxn>
                <a:cxn ang="0">
                  <a:pos x="1335" y="397"/>
                </a:cxn>
                <a:cxn ang="0">
                  <a:pos x="1362" y="460"/>
                </a:cxn>
                <a:cxn ang="0">
                  <a:pos x="1383" y="526"/>
                </a:cxn>
                <a:cxn ang="0">
                  <a:pos x="1397" y="595"/>
                </a:cxn>
                <a:cxn ang="0">
                  <a:pos x="1404" y="665"/>
                </a:cxn>
                <a:cxn ang="0">
                  <a:pos x="1404" y="701"/>
                </a:cxn>
                <a:cxn ang="0">
                  <a:pos x="1401" y="773"/>
                </a:cxn>
                <a:cxn ang="0">
                  <a:pos x="1390" y="843"/>
                </a:cxn>
                <a:cxn ang="0">
                  <a:pos x="1373" y="909"/>
                </a:cxn>
                <a:cxn ang="0">
                  <a:pos x="1349" y="973"/>
                </a:cxn>
                <a:cxn ang="0">
                  <a:pos x="1320" y="1035"/>
                </a:cxn>
                <a:cxn ang="0">
                  <a:pos x="1285" y="1093"/>
                </a:cxn>
                <a:cxn ang="0">
                  <a:pos x="1244" y="1147"/>
                </a:cxn>
                <a:cxn ang="0">
                  <a:pos x="1199" y="1197"/>
                </a:cxn>
                <a:cxn ang="0">
                  <a:pos x="1148" y="1243"/>
                </a:cxn>
                <a:cxn ang="0">
                  <a:pos x="1095" y="1284"/>
                </a:cxn>
                <a:cxn ang="0">
                  <a:pos x="1038" y="1319"/>
                </a:cxn>
                <a:cxn ang="0">
                  <a:pos x="976" y="1348"/>
                </a:cxn>
                <a:cxn ang="0">
                  <a:pos x="911" y="1371"/>
                </a:cxn>
                <a:cxn ang="0">
                  <a:pos x="844" y="1389"/>
                </a:cxn>
                <a:cxn ang="0">
                  <a:pos x="774" y="1399"/>
                </a:cxn>
                <a:cxn ang="0">
                  <a:pos x="702" y="1403"/>
                </a:cxn>
                <a:cxn ang="0">
                  <a:pos x="666" y="1401"/>
                </a:cxn>
                <a:cxn ang="0">
                  <a:pos x="595" y="1394"/>
                </a:cxn>
                <a:cxn ang="0">
                  <a:pos x="527" y="1380"/>
                </a:cxn>
                <a:cxn ang="0">
                  <a:pos x="461" y="1361"/>
                </a:cxn>
                <a:cxn ang="0">
                  <a:pos x="397" y="1334"/>
                </a:cxn>
                <a:cxn ang="0">
                  <a:pos x="338" y="1302"/>
                </a:cxn>
                <a:cxn ang="0">
                  <a:pos x="282" y="1264"/>
                </a:cxn>
                <a:cxn ang="0">
                  <a:pos x="230" y="1220"/>
                </a:cxn>
                <a:cxn ang="0">
                  <a:pos x="183" y="1173"/>
                </a:cxn>
                <a:cxn ang="0">
                  <a:pos x="139" y="1121"/>
                </a:cxn>
                <a:cxn ang="0">
                  <a:pos x="101" y="1065"/>
                </a:cxn>
                <a:cxn ang="0">
                  <a:pos x="69" y="1006"/>
                </a:cxn>
                <a:cxn ang="0">
                  <a:pos x="42" y="943"/>
                </a:cxn>
                <a:cxn ang="0">
                  <a:pos x="23" y="877"/>
                </a:cxn>
                <a:cxn ang="0">
                  <a:pos x="9" y="808"/>
                </a:cxn>
                <a:cxn ang="0">
                  <a:pos x="2" y="736"/>
                </a:cxn>
                <a:cxn ang="0">
                  <a:pos x="0" y="701"/>
                </a:cxn>
                <a:cxn ang="0">
                  <a:pos x="2" y="645"/>
                </a:cxn>
                <a:cxn ang="0">
                  <a:pos x="9" y="590"/>
                </a:cxn>
                <a:cxn ang="0">
                  <a:pos x="18" y="538"/>
                </a:cxn>
                <a:cxn ang="0">
                  <a:pos x="34" y="484"/>
                </a:cxn>
              </a:cxnLst>
              <a:rect l="0" t="0" r="r" b="b"/>
              <a:pathLst>
                <a:path w="1404" h="1403">
                  <a:moveTo>
                    <a:pt x="702" y="701"/>
                  </a:moveTo>
                  <a:lnTo>
                    <a:pt x="702" y="0"/>
                  </a:lnTo>
                  <a:lnTo>
                    <a:pt x="702" y="0"/>
                  </a:lnTo>
                  <a:lnTo>
                    <a:pt x="739" y="0"/>
                  </a:lnTo>
                  <a:lnTo>
                    <a:pt x="774" y="2"/>
                  </a:lnTo>
                  <a:lnTo>
                    <a:pt x="809" y="7"/>
                  </a:lnTo>
                  <a:lnTo>
                    <a:pt x="844" y="14"/>
                  </a:lnTo>
                  <a:lnTo>
                    <a:pt x="878" y="21"/>
                  </a:lnTo>
                  <a:lnTo>
                    <a:pt x="911" y="30"/>
                  </a:lnTo>
                  <a:lnTo>
                    <a:pt x="944" y="42"/>
                  </a:lnTo>
                  <a:lnTo>
                    <a:pt x="976" y="54"/>
                  </a:lnTo>
                  <a:lnTo>
                    <a:pt x="1007" y="68"/>
                  </a:lnTo>
                  <a:lnTo>
                    <a:pt x="1038" y="84"/>
                  </a:lnTo>
                  <a:lnTo>
                    <a:pt x="1067" y="101"/>
                  </a:lnTo>
                  <a:lnTo>
                    <a:pt x="1095" y="119"/>
                  </a:lnTo>
                  <a:lnTo>
                    <a:pt x="1122" y="139"/>
                  </a:lnTo>
                  <a:lnTo>
                    <a:pt x="1148" y="160"/>
                  </a:lnTo>
                  <a:lnTo>
                    <a:pt x="1175" y="181"/>
                  </a:lnTo>
                  <a:lnTo>
                    <a:pt x="1199" y="204"/>
                  </a:lnTo>
                  <a:lnTo>
                    <a:pt x="1221" y="228"/>
                  </a:lnTo>
                  <a:lnTo>
                    <a:pt x="1244" y="255"/>
                  </a:lnTo>
                  <a:lnTo>
                    <a:pt x="1265" y="280"/>
                  </a:lnTo>
                  <a:lnTo>
                    <a:pt x="1285" y="308"/>
                  </a:lnTo>
                  <a:lnTo>
                    <a:pt x="1303" y="336"/>
                  </a:lnTo>
                  <a:lnTo>
                    <a:pt x="1320" y="366"/>
                  </a:lnTo>
                  <a:lnTo>
                    <a:pt x="1335" y="397"/>
                  </a:lnTo>
                  <a:lnTo>
                    <a:pt x="1349" y="428"/>
                  </a:lnTo>
                  <a:lnTo>
                    <a:pt x="1362" y="460"/>
                  </a:lnTo>
                  <a:lnTo>
                    <a:pt x="1373" y="492"/>
                  </a:lnTo>
                  <a:lnTo>
                    <a:pt x="1383" y="526"/>
                  </a:lnTo>
                  <a:lnTo>
                    <a:pt x="1390" y="560"/>
                  </a:lnTo>
                  <a:lnTo>
                    <a:pt x="1397" y="595"/>
                  </a:lnTo>
                  <a:lnTo>
                    <a:pt x="1401" y="630"/>
                  </a:lnTo>
                  <a:lnTo>
                    <a:pt x="1404" y="665"/>
                  </a:lnTo>
                  <a:lnTo>
                    <a:pt x="1404" y="701"/>
                  </a:lnTo>
                  <a:lnTo>
                    <a:pt x="1404" y="701"/>
                  </a:lnTo>
                  <a:lnTo>
                    <a:pt x="1404" y="736"/>
                  </a:lnTo>
                  <a:lnTo>
                    <a:pt x="1401" y="773"/>
                  </a:lnTo>
                  <a:lnTo>
                    <a:pt x="1397" y="808"/>
                  </a:lnTo>
                  <a:lnTo>
                    <a:pt x="1390" y="843"/>
                  </a:lnTo>
                  <a:lnTo>
                    <a:pt x="1383" y="877"/>
                  </a:lnTo>
                  <a:lnTo>
                    <a:pt x="1373" y="909"/>
                  </a:lnTo>
                  <a:lnTo>
                    <a:pt x="1362" y="943"/>
                  </a:lnTo>
                  <a:lnTo>
                    <a:pt x="1349" y="973"/>
                  </a:lnTo>
                  <a:lnTo>
                    <a:pt x="1335" y="1006"/>
                  </a:lnTo>
                  <a:lnTo>
                    <a:pt x="1320" y="1035"/>
                  </a:lnTo>
                  <a:lnTo>
                    <a:pt x="1303" y="1065"/>
                  </a:lnTo>
                  <a:lnTo>
                    <a:pt x="1285" y="1093"/>
                  </a:lnTo>
                  <a:lnTo>
                    <a:pt x="1265" y="1121"/>
                  </a:lnTo>
                  <a:lnTo>
                    <a:pt x="1244" y="1147"/>
                  </a:lnTo>
                  <a:lnTo>
                    <a:pt x="1221" y="1173"/>
                  </a:lnTo>
                  <a:lnTo>
                    <a:pt x="1199" y="1197"/>
                  </a:lnTo>
                  <a:lnTo>
                    <a:pt x="1175" y="1220"/>
                  </a:lnTo>
                  <a:lnTo>
                    <a:pt x="1148" y="1243"/>
                  </a:lnTo>
                  <a:lnTo>
                    <a:pt x="1122" y="1264"/>
                  </a:lnTo>
                  <a:lnTo>
                    <a:pt x="1095" y="1284"/>
                  </a:lnTo>
                  <a:lnTo>
                    <a:pt x="1067" y="1302"/>
                  </a:lnTo>
                  <a:lnTo>
                    <a:pt x="1038" y="1319"/>
                  </a:lnTo>
                  <a:lnTo>
                    <a:pt x="1007" y="1334"/>
                  </a:lnTo>
                  <a:lnTo>
                    <a:pt x="976" y="1348"/>
                  </a:lnTo>
                  <a:lnTo>
                    <a:pt x="944" y="1361"/>
                  </a:lnTo>
                  <a:lnTo>
                    <a:pt x="911" y="1371"/>
                  </a:lnTo>
                  <a:lnTo>
                    <a:pt x="878" y="1380"/>
                  </a:lnTo>
                  <a:lnTo>
                    <a:pt x="844" y="1389"/>
                  </a:lnTo>
                  <a:lnTo>
                    <a:pt x="809" y="1394"/>
                  </a:lnTo>
                  <a:lnTo>
                    <a:pt x="774" y="1399"/>
                  </a:lnTo>
                  <a:lnTo>
                    <a:pt x="739" y="1401"/>
                  </a:lnTo>
                  <a:lnTo>
                    <a:pt x="702" y="1403"/>
                  </a:lnTo>
                  <a:lnTo>
                    <a:pt x="702" y="1403"/>
                  </a:lnTo>
                  <a:lnTo>
                    <a:pt x="666" y="1401"/>
                  </a:lnTo>
                  <a:lnTo>
                    <a:pt x="630" y="1399"/>
                  </a:lnTo>
                  <a:lnTo>
                    <a:pt x="595" y="1394"/>
                  </a:lnTo>
                  <a:lnTo>
                    <a:pt x="560" y="1389"/>
                  </a:lnTo>
                  <a:lnTo>
                    <a:pt x="527" y="1380"/>
                  </a:lnTo>
                  <a:lnTo>
                    <a:pt x="493" y="1371"/>
                  </a:lnTo>
                  <a:lnTo>
                    <a:pt x="461" y="1361"/>
                  </a:lnTo>
                  <a:lnTo>
                    <a:pt x="428" y="1348"/>
                  </a:lnTo>
                  <a:lnTo>
                    <a:pt x="397" y="1334"/>
                  </a:lnTo>
                  <a:lnTo>
                    <a:pt x="368" y="1319"/>
                  </a:lnTo>
                  <a:lnTo>
                    <a:pt x="338" y="1302"/>
                  </a:lnTo>
                  <a:lnTo>
                    <a:pt x="310" y="1284"/>
                  </a:lnTo>
                  <a:lnTo>
                    <a:pt x="282" y="1264"/>
                  </a:lnTo>
                  <a:lnTo>
                    <a:pt x="256" y="1243"/>
                  </a:lnTo>
                  <a:lnTo>
                    <a:pt x="230" y="1220"/>
                  </a:lnTo>
                  <a:lnTo>
                    <a:pt x="205" y="1197"/>
                  </a:lnTo>
                  <a:lnTo>
                    <a:pt x="183" y="1173"/>
                  </a:lnTo>
                  <a:lnTo>
                    <a:pt x="160" y="1147"/>
                  </a:lnTo>
                  <a:lnTo>
                    <a:pt x="139" y="1121"/>
                  </a:lnTo>
                  <a:lnTo>
                    <a:pt x="119" y="1093"/>
                  </a:lnTo>
                  <a:lnTo>
                    <a:pt x="101" y="1065"/>
                  </a:lnTo>
                  <a:lnTo>
                    <a:pt x="84" y="1035"/>
                  </a:lnTo>
                  <a:lnTo>
                    <a:pt x="69" y="1006"/>
                  </a:lnTo>
                  <a:lnTo>
                    <a:pt x="55" y="973"/>
                  </a:lnTo>
                  <a:lnTo>
                    <a:pt x="42" y="943"/>
                  </a:lnTo>
                  <a:lnTo>
                    <a:pt x="31" y="909"/>
                  </a:lnTo>
                  <a:lnTo>
                    <a:pt x="23" y="877"/>
                  </a:lnTo>
                  <a:lnTo>
                    <a:pt x="14" y="843"/>
                  </a:lnTo>
                  <a:lnTo>
                    <a:pt x="9" y="808"/>
                  </a:lnTo>
                  <a:lnTo>
                    <a:pt x="4" y="773"/>
                  </a:lnTo>
                  <a:lnTo>
                    <a:pt x="2" y="736"/>
                  </a:lnTo>
                  <a:lnTo>
                    <a:pt x="0" y="701"/>
                  </a:lnTo>
                  <a:lnTo>
                    <a:pt x="0" y="701"/>
                  </a:lnTo>
                  <a:lnTo>
                    <a:pt x="0" y="672"/>
                  </a:lnTo>
                  <a:lnTo>
                    <a:pt x="2" y="645"/>
                  </a:lnTo>
                  <a:lnTo>
                    <a:pt x="4" y="617"/>
                  </a:lnTo>
                  <a:lnTo>
                    <a:pt x="9" y="590"/>
                  </a:lnTo>
                  <a:lnTo>
                    <a:pt x="13" y="565"/>
                  </a:lnTo>
                  <a:lnTo>
                    <a:pt x="18" y="538"/>
                  </a:lnTo>
                  <a:lnTo>
                    <a:pt x="27" y="512"/>
                  </a:lnTo>
                  <a:lnTo>
                    <a:pt x="34" y="484"/>
                  </a:lnTo>
                  <a:lnTo>
                    <a:pt x="702" y="701"/>
                  </a:ln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08" name="Rectangle 70"/>
          <p:cNvSpPr>
            <a:spLocks noChangeArrowheads="1"/>
          </p:cNvSpPr>
          <p:nvPr/>
        </p:nvSpPr>
        <p:spPr bwMode="auto">
          <a:xfrm>
            <a:off x="7843192" y="4748399"/>
            <a:ext cx="1586569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45720" tIns="18288" rIns="27432" bIns="18288"/>
          <a:lstStyle/>
          <a:p>
            <a:pPr>
              <a:lnSpc>
                <a:spcPct val="85000"/>
              </a:lnSpc>
              <a:spcBef>
                <a:spcPts val="200"/>
              </a:spcBef>
            </a:pPr>
            <a:r>
              <a:rPr lang="en-US" sz="2000" b="1" dirty="0">
                <a:solidFill>
                  <a:srgbClr val="E18300"/>
                </a:solidFill>
                <a:latin typeface="Arial"/>
                <a:cs typeface="Arial"/>
              </a:rPr>
              <a:t>Predicting the decay</a:t>
            </a:r>
          </a:p>
        </p:txBody>
      </p:sp>
      <p:sp>
        <p:nvSpPr>
          <p:cNvPr id="97" name="Oval 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16200000">
            <a:off x="7781551" y="3602939"/>
            <a:ext cx="934862" cy="1141567"/>
          </a:xfrm>
          <a:prstGeom prst="ellipse">
            <a:avLst/>
          </a:prstGeom>
          <a:gradFill flip="none" rotWithShape="1">
            <a:gsLst>
              <a:gs pos="0">
                <a:srgbClr val="FFAA00"/>
              </a:gs>
              <a:gs pos="100000">
                <a:srgbClr val="E18300"/>
              </a:gs>
            </a:gsLst>
            <a:lin ang="2700000" scaled="1"/>
            <a:tileRect/>
          </a:gradFill>
          <a:ln w="9525">
            <a:noFill/>
            <a:miter lim="800000"/>
            <a:headEnd/>
            <a:tailEnd/>
          </a:ln>
          <a:effectLst/>
        </p:spPr>
        <p:txBody>
          <a:bodyPr lIns="18288" tIns="18288" rIns="18288" bIns="18288" anchor="ctr" anchorCtr="1"/>
          <a:lstStyle/>
          <a:p>
            <a:pPr algn="ctr">
              <a:lnSpc>
                <a:spcPct val="85000"/>
              </a:lnSpc>
              <a:spcBef>
                <a:spcPct val="20000"/>
              </a:spcBef>
            </a:pPr>
            <a:endParaRPr lang="en-US" sz="1600" dirty="0">
              <a:solidFill>
                <a:srgbClr val="FFFFFF"/>
              </a:solidFill>
              <a:latin typeface="Arial Narrow" pitchFamily="112" charset="0"/>
            </a:endParaRPr>
          </a:p>
        </p:txBody>
      </p:sp>
      <p:grpSp>
        <p:nvGrpSpPr>
          <p:cNvPr id="100" name="Group 9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742407" y="3957080"/>
            <a:ext cx="988635" cy="416676"/>
            <a:chOff x="2701926" y="5168900"/>
            <a:chExt cx="2436812" cy="1254125"/>
          </a:xfrm>
          <a:noFill/>
        </p:grpSpPr>
        <p:sp>
          <p:nvSpPr>
            <p:cNvPr id="197" name="Freeform 10"/>
            <p:cNvSpPr>
              <a:spLocks/>
            </p:cNvSpPr>
            <p:nvPr/>
          </p:nvSpPr>
          <p:spPr bwMode="auto">
            <a:xfrm>
              <a:off x="2701926" y="5238750"/>
              <a:ext cx="758825" cy="609600"/>
            </a:xfrm>
            <a:custGeom>
              <a:avLst/>
              <a:gdLst>
                <a:gd name="T0" fmla="*/ 12 w 153"/>
                <a:gd name="T1" fmla="*/ 15 h 123"/>
                <a:gd name="T2" fmla="*/ 37 w 153"/>
                <a:gd name="T3" fmla="*/ 5 h 123"/>
                <a:gd name="T4" fmla="*/ 88 w 153"/>
                <a:gd name="T5" fmla="*/ 11 h 123"/>
                <a:gd name="T6" fmla="*/ 110 w 153"/>
                <a:gd name="T7" fmla="*/ 10 h 123"/>
                <a:gd name="T8" fmla="*/ 120 w 153"/>
                <a:gd name="T9" fmla="*/ 10 h 123"/>
                <a:gd name="T10" fmla="*/ 133 w 153"/>
                <a:gd name="T11" fmla="*/ 1 h 123"/>
                <a:gd name="T12" fmla="*/ 149 w 153"/>
                <a:gd name="T13" fmla="*/ 14 h 123"/>
                <a:gd name="T14" fmla="*/ 141 w 153"/>
                <a:gd name="T15" fmla="*/ 20 h 123"/>
                <a:gd name="T16" fmla="*/ 136 w 153"/>
                <a:gd name="T17" fmla="*/ 13 h 123"/>
                <a:gd name="T18" fmla="*/ 129 w 153"/>
                <a:gd name="T19" fmla="*/ 7 h 123"/>
                <a:gd name="T20" fmla="*/ 113 w 153"/>
                <a:gd name="T21" fmla="*/ 16 h 123"/>
                <a:gd name="T22" fmla="*/ 110 w 153"/>
                <a:gd name="T23" fmla="*/ 33 h 123"/>
                <a:gd name="T24" fmla="*/ 125 w 153"/>
                <a:gd name="T25" fmla="*/ 20 h 123"/>
                <a:gd name="T26" fmla="*/ 140 w 153"/>
                <a:gd name="T27" fmla="*/ 25 h 123"/>
                <a:gd name="T28" fmla="*/ 147 w 153"/>
                <a:gd name="T29" fmla="*/ 33 h 123"/>
                <a:gd name="T30" fmla="*/ 149 w 153"/>
                <a:gd name="T31" fmla="*/ 46 h 123"/>
                <a:gd name="T32" fmla="*/ 140 w 153"/>
                <a:gd name="T33" fmla="*/ 40 h 123"/>
                <a:gd name="T34" fmla="*/ 131 w 153"/>
                <a:gd name="T35" fmla="*/ 46 h 123"/>
                <a:gd name="T36" fmla="*/ 120 w 153"/>
                <a:gd name="T37" fmla="*/ 53 h 123"/>
                <a:gd name="T38" fmla="*/ 93 w 153"/>
                <a:gd name="T39" fmla="*/ 81 h 123"/>
                <a:gd name="T40" fmla="*/ 83 w 153"/>
                <a:gd name="T41" fmla="*/ 79 h 123"/>
                <a:gd name="T42" fmla="*/ 63 w 153"/>
                <a:gd name="T43" fmla="*/ 95 h 123"/>
                <a:gd name="T44" fmla="*/ 81 w 153"/>
                <a:gd name="T45" fmla="*/ 94 h 123"/>
                <a:gd name="T46" fmla="*/ 85 w 153"/>
                <a:gd name="T47" fmla="*/ 107 h 123"/>
                <a:gd name="T48" fmla="*/ 87 w 153"/>
                <a:gd name="T49" fmla="*/ 122 h 123"/>
                <a:gd name="T50" fmla="*/ 67 w 153"/>
                <a:gd name="T51" fmla="*/ 108 h 123"/>
                <a:gd name="T52" fmla="*/ 48 w 153"/>
                <a:gd name="T53" fmla="*/ 93 h 123"/>
                <a:gd name="T54" fmla="*/ 42 w 153"/>
                <a:gd name="T55" fmla="*/ 91 h 123"/>
                <a:gd name="T56" fmla="*/ 33 w 153"/>
                <a:gd name="T57" fmla="*/ 71 h 123"/>
                <a:gd name="T58" fmla="*/ 39 w 153"/>
                <a:gd name="T59" fmla="*/ 40 h 123"/>
                <a:gd name="T60" fmla="*/ 33 w 153"/>
                <a:gd name="T61" fmla="*/ 23 h 123"/>
                <a:gd name="T62" fmla="*/ 7 w 153"/>
                <a:gd name="T63" fmla="*/ 29 h 123"/>
                <a:gd name="T64" fmla="*/ 14 w 153"/>
                <a:gd name="T65" fmla="*/ 17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3" h="123">
                  <a:moveTo>
                    <a:pt x="14" y="17"/>
                  </a:moveTo>
                  <a:cubicBezTo>
                    <a:pt x="16" y="17"/>
                    <a:pt x="12" y="18"/>
                    <a:pt x="12" y="15"/>
                  </a:cubicBezTo>
                  <a:cubicBezTo>
                    <a:pt x="12" y="12"/>
                    <a:pt x="20" y="14"/>
                    <a:pt x="21" y="11"/>
                  </a:cubicBezTo>
                  <a:cubicBezTo>
                    <a:pt x="21" y="9"/>
                    <a:pt x="30" y="6"/>
                    <a:pt x="37" y="5"/>
                  </a:cubicBezTo>
                  <a:cubicBezTo>
                    <a:pt x="44" y="4"/>
                    <a:pt x="60" y="9"/>
                    <a:pt x="70" y="7"/>
                  </a:cubicBezTo>
                  <a:cubicBezTo>
                    <a:pt x="80" y="5"/>
                    <a:pt x="82" y="10"/>
                    <a:pt x="88" y="11"/>
                  </a:cubicBezTo>
                  <a:cubicBezTo>
                    <a:pt x="93" y="12"/>
                    <a:pt x="92" y="7"/>
                    <a:pt x="97" y="9"/>
                  </a:cubicBezTo>
                  <a:cubicBezTo>
                    <a:pt x="102" y="11"/>
                    <a:pt x="106" y="14"/>
                    <a:pt x="110" y="10"/>
                  </a:cubicBezTo>
                  <a:cubicBezTo>
                    <a:pt x="115" y="5"/>
                    <a:pt x="115" y="0"/>
                    <a:pt x="118" y="4"/>
                  </a:cubicBezTo>
                  <a:cubicBezTo>
                    <a:pt x="121" y="7"/>
                    <a:pt x="116" y="12"/>
                    <a:pt x="120" y="10"/>
                  </a:cubicBezTo>
                  <a:cubicBezTo>
                    <a:pt x="123" y="9"/>
                    <a:pt x="124" y="10"/>
                    <a:pt x="124" y="6"/>
                  </a:cubicBezTo>
                  <a:cubicBezTo>
                    <a:pt x="124" y="3"/>
                    <a:pt x="128" y="0"/>
                    <a:pt x="133" y="1"/>
                  </a:cubicBezTo>
                  <a:cubicBezTo>
                    <a:pt x="138" y="2"/>
                    <a:pt x="142" y="7"/>
                    <a:pt x="146" y="8"/>
                  </a:cubicBezTo>
                  <a:cubicBezTo>
                    <a:pt x="149" y="8"/>
                    <a:pt x="153" y="13"/>
                    <a:pt x="149" y="14"/>
                  </a:cubicBezTo>
                  <a:cubicBezTo>
                    <a:pt x="146" y="15"/>
                    <a:pt x="143" y="11"/>
                    <a:pt x="143" y="13"/>
                  </a:cubicBezTo>
                  <a:cubicBezTo>
                    <a:pt x="142" y="15"/>
                    <a:pt x="146" y="20"/>
                    <a:pt x="141" y="20"/>
                  </a:cubicBezTo>
                  <a:cubicBezTo>
                    <a:pt x="136" y="20"/>
                    <a:pt x="136" y="15"/>
                    <a:pt x="133" y="16"/>
                  </a:cubicBezTo>
                  <a:cubicBezTo>
                    <a:pt x="130" y="16"/>
                    <a:pt x="132" y="14"/>
                    <a:pt x="136" y="13"/>
                  </a:cubicBezTo>
                  <a:cubicBezTo>
                    <a:pt x="140" y="11"/>
                    <a:pt x="139" y="6"/>
                    <a:pt x="136" y="7"/>
                  </a:cubicBezTo>
                  <a:cubicBezTo>
                    <a:pt x="132" y="7"/>
                    <a:pt x="129" y="4"/>
                    <a:pt x="129" y="7"/>
                  </a:cubicBezTo>
                  <a:cubicBezTo>
                    <a:pt x="128" y="10"/>
                    <a:pt x="129" y="12"/>
                    <a:pt x="125" y="13"/>
                  </a:cubicBezTo>
                  <a:cubicBezTo>
                    <a:pt x="121" y="14"/>
                    <a:pt x="119" y="14"/>
                    <a:pt x="113" y="16"/>
                  </a:cubicBezTo>
                  <a:cubicBezTo>
                    <a:pt x="106" y="19"/>
                    <a:pt x="97" y="21"/>
                    <a:pt x="100" y="28"/>
                  </a:cubicBezTo>
                  <a:cubicBezTo>
                    <a:pt x="103" y="34"/>
                    <a:pt x="111" y="31"/>
                    <a:pt x="110" y="33"/>
                  </a:cubicBezTo>
                  <a:cubicBezTo>
                    <a:pt x="110" y="35"/>
                    <a:pt x="112" y="37"/>
                    <a:pt x="117" y="33"/>
                  </a:cubicBezTo>
                  <a:cubicBezTo>
                    <a:pt x="121" y="28"/>
                    <a:pt x="119" y="23"/>
                    <a:pt x="125" y="20"/>
                  </a:cubicBezTo>
                  <a:cubicBezTo>
                    <a:pt x="131" y="18"/>
                    <a:pt x="135" y="20"/>
                    <a:pt x="135" y="23"/>
                  </a:cubicBezTo>
                  <a:cubicBezTo>
                    <a:pt x="135" y="27"/>
                    <a:pt x="136" y="27"/>
                    <a:pt x="140" y="25"/>
                  </a:cubicBezTo>
                  <a:cubicBezTo>
                    <a:pt x="143" y="22"/>
                    <a:pt x="145" y="26"/>
                    <a:pt x="144" y="30"/>
                  </a:cubicBezTo>
                  <a:cubicBezTo>
                    <a:pt x="143" y="33"/>
                    <a:pt x="145" y="30"/>
                    <a:pt x="147" y="33"/>
                  </a:cubicBezTo>
                  <a:cubicBezTo>
                    <a:pt x="149" y="36"/>
                    <a:pt x="147" y="37"/>
                    <a:pt x="146" y="40"/>
                  </a:cubicBezTo>
                  <a:cubicBezTo>
                    <a:pt x="145" y="44"/>
                    <a:pt x="151" y="43"/>
                    <a:pt x="149" y="46"/>
                  </a:cubicBezTo>
                  <a:cubicBezTo>
                    <a:pt x="146" y="49"/>
                    <a:pt x="146" y="46"/>
                    <a:pt x="141" y="45"/>
                  </a:cubicBezTo>
                  <a:cubicBezTo>
                    <a:pt x="136" y="45"/>
                    <a:pt x="144" y="41"/>
                    <a:pt x="140" y="40"/>
                  </a:cubicBezTo>
                  <a:cubicBezTo>
                    <a:pt x="137" y="40"/>
                    <a:pt x="133" y="38"/>
                    <a:pt x="130" y="41"/>
                  </a:cubicBezTo>
                  <a:cubicBezTo>
                    <a:pt x="126" y="44"/>
                    <a:pt x="128" y="45"/>
                    <a:pt x="131" y="46"/>
                  </a:cubicBezTo>
                  <a:cubicBezTo>
                    <a:pt x="134" y="48"/>
                    <a:pt x="134" y="51"/>
                    <a:pt x="129" y="51"/>
                  </a:cubicBezTo>
                  <a:cubicBezTo>
                    <a:pt x="125" y="52"/>
                    <a:pt x="124" y="47"/>
                    <a:pt x="120" y="53"/>
                  </a:cubicBezTo>
                  <a:cubicBezTo>
                    <a:pt x="115" y="59"/>
                    <a:pt x="106" y="67"/>
                    <a:pt x="100" y="71"/>
                  </a:cubicBezTo>
                  <a:cubicBezTo>
                    <a:pt x="93" y="75"/>
                    <a:pt x="92" y="77"/>
                    <a:pt x="93" y="81"/>
                  </a:cubicBezTo>
                  <a:cubicBezTo>
                    <a:pt x="93" y="85"/>
                    <a:pt x="95" y="89"/>
                    <a:pt x="91" y="89"/>
                  </a:cubicBezTo>
                  <a:cubicBezTo>
                    <a:pt x="88" y="88"/>
                    <a:pt x="91" y="79"/>
                    <a:pt x="83" y="79"/>
                  </a:cubicBezTo>
                  <a:cubicBezTo>
                    <a:pt x="76" y="78"/>
                    <a:pt x="74" y="79"/>
                    <a:pt x="70" y="81"/>
                  </a:cubicBezTo>
                  <a:cubicBezTo>
                    <a:pt x="65" y="82"/>
                    <a:pt x="61" y="89"/>
                    <a:pt x="63" y="95"/>
                  </a:cubicBezTo>
                  <a:cubicBezTo>
                    <a:pt x="66" y="101"/>
                    <a:pt x="68" y="103"/>
                    <a:pt x="72" y="99"/>
                  </a:cubicBezTo>
                  <a:cubicBezTo>
                    <a:pt x="76" y="94"/>
                    <a:pt x="82" y="90"/>
                    <a:pt x="81" y="94"/>
                  </a:cubicBezTo>
                  <a:cubicBezTo>
                    <a:pt x="80" y="99"/>
                    <a:pt x="72" y="104"/>
                    <a:pt x="76" y="105"/>
                  </a:cubicBezTo>
                  <a:cubicBezTo>
                    <a:pt x="80" y="106"/>
                    <a:pt x="84" y="104"/>
                    <a:pt x="85" y="107"/>
                  </a:cubicBezTo>
                  <a:cubicBezTo>
                    <a:pt x="86" y="111"/>
                    <a:pt x="81" y="117"/>
                    <a:pt x="86" y="118"/>
                  </a:cubicBezTo>
                  <a:cubicBezTo>
                    <a:pt x="92" y="119"/>
                    <a:pt x="90" y="123"/>
                    <a:pt x="87" y="122"/>
                  </a:cubicBezTo>
                  <a:cubicBezTo>
                    <a:pt x="84" y="121"/>
                    <a:pt x="82" y="119"/>
                    <a:pt x="78" y="114"/>
                  </a:cubicBezTo>
                  <a:cubicBezTo>
                    <a:pt x="74" y="109"/>
                    <a:pt x="71" y="110"/>
                    <a:pt x="67" y="108"/>
                  </a:cubicBezTo>
                  <a:cubicBezTo>
                    <a:pt x="63" y="106"/>
                    <a:pt x="58" y="107"/>
                    <a:pt x="54" y="104"/>
                  </a:cubicBezTo>
                  <a:cubicBezTo>
                    <a:pt x="51" y="101"/>
                    <a:pt x="51" y="97"/>
                    <a:pt x="48" y="93"/>
                  </a:cubicBezTo>
                  <a:cubicBezTo>
                    <a:pt x="46" y="88"/>
                    <a:pt x="42" y="82"/>
                    <a:pt x="41" y="80"/>
                  </a:cubicBezTo>
                  <a:cubicBezTo>
                    <a:pt x="39" y="79"/>
                    <a:pt x="44" y="87"/>
                    <a:pt x="42" y="91"/>
                  </a:cubicBezTo>
                  <a:cubicBezTo>
                    <a:pt x="41" y="94"/>
                    <a:pt x="39" y="89"/>
                    <a:pt x="37" y="83"/>
                  </a:cubicBezTo>
                  <a:cubicBezTo>
                    <a:pt x="35" y="76"/>
                    <a:pt x="36" y="73"/>
                    <a:pt x="33" y="71"/>
                  </a:cubicBezTo>
                  <a:cubicBezTo>
                    <a:pt x="30" y="69"/>
                    <a:pt x="28" y="64"/>
                    <a:pt x="31" y="59"/>
                  </a:cubicBezTo>
                  <a:cubicBezTo>
                    <a:pt x="34" y="53"/>
                    <a:pt x="41" y="48"/>
                    <a:pt x="39" y="40"/>
                  </a:cubicBezTo>
                  <a:cubicBezTo>
                    <a:pt x="36" y="32"/>
                    <a:pt x="45" y="34"/>
                    <a:pt x="42" y="29"/>
                  </a:cubicBezTo>
                  <a:cubicBezTo>
                    <a:pt x="40" y="24"/>
                    <a:pt x="37" y="22"/>
                    <a:pt x="33" y="23"/>
                  </a:cubicBezTo>
                  <a:cubicBezTo>
                    <a:pt x="29" y="23"/>
                    <a:pt x="23" y="22"/>
                    <a:pt x="20" y="23"/>
                  </a:cubicBezTo>
                  <a:cubicBezTo>
                    <a:pt x="16" y="25"/>
                    <a:pt x="15" y="27"/>
                    <a:pt x="7" y="29"/>
                  </a:cubicBezTo>
                  <a:cubicBezTo>
                    <a:pt x="0" y="30"/>
                    <a:pt x="2" y="28"/>
                    <a:pt x="4" y="25"/>
                  </a:cubicBezTo>
                  <a:cubicBezTo>
                    <a:pt x="6" y="21"/>
                    <a:pt x="3" y="20"/>
                    <a:pt x="14" y="17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8" name="Freeform 11"/>
            <p:cNvSpPr>
              <a:spLocks/>
            </p:cNvSpPr>
            <p:nvPr/>
          </p:nvSpPr>
          <p:spPr bwMode="auto">
            <a:xfrm>
              <a:off x="3122613" y="5788025"/>
              <a:ext cx="411163" cy="635000"/>
            </a:xfrm>
            <a:custGeom>
              <a:avLst/>
              <a:gdLst>
                <a:gd name="T0" fmla="*/ 19 w 83"/>
                <a:gd name="T1" fmla="*/ 1 h 128"/>
                <a:gd name="T2" fmla="*/ 11 w 83"/>
                <a:gd name="T3" fmla="*/ 8 h 128"/>
                <a:gd name="T4" fmla="*/ 7 w 83"/>
                <a:gd name="T5" fmla="*/ 14 h 128"/>
                <a:gd name="T6" fmla="*/ 3 w 83"/>
                <a:gd name="T7" fmla="*/ 28 h 128"/>
                <a:gd name="T8" fmla="*/ 6 w 83"/>
                <a:gd name="T9" fmla="*/ 41 h 128"/>
                <a:gd name="T10" fmla="*/ 16 w 83"/>
                <a:gd name="T11" fmla="*/ 56 h 128"/>
                <a:gd name="T12" fmla="*/ 24 w 83"/>
                <a:gd name="T13" fmla="*/ 76 h 128"/>
                <a:gd name="T14" fmla="*/ 30 w 83"/>
                <a:gd name="T15" fmla="*/ 109 h 128"/>
                <a:gd name="T16" fmla="*/ 46 w 83"/>
                <a:gd name="T17" fmla="*/ 128 h 128"/>
                <a:gd name="T18" fmla="*/ 43 w 83"/>
                <a:gd name="T19" fmla="*/ 118 h 128"/>
                <a:gd name="T20" fmla="*/ 41 w 83"/>
                <a:gd name="T21" fmla="*/ 103 h 128"/>
                <a:gd name="T22" fmla="*/ 51 w 83"/>
                <a:gd name="T23" fmla="*/ 96 h 128"/>
                <a:gd name="T24" fmla="*/ 58 w 83"/>
                <a:gd name="T25" fmla="*/ 87 h 128"/>
                <a:gd name="T26" fmla="*/ 64 w 83"/>
                <a:gd name="T27" fmla="*/ 70 h 128"/>
                <a:gd name="T28" fmla="*/ 75 w 83"/>
                <a:gd name="T29" fmla="*/ 63 h 128"/>
                <a:gd name="T30" fmla="*/ 80 w 83"/>
                <a:gd name="T31" fmla="*/ 44 h 128"/>
                <a:gd name="T32" fmla="*/ 71 w 83"/>
                <a:gd name="T33" fmla="*/ 29 h 128"/>
                <a:gd name="T34" fmla="*/ 55 w 83"/>
                <a:gd name="T35" fmla="*/ 20 h 128"/>
                <a:gd name="T36" fmla="*/ 44 w 83"/>
                <a:gd name="T37" fmla="*/ 12 h 128"/>
                <a:gd name="T38" fmla="*/ 35 w 83"/>
                <a:gd name="T39" fmla="*/ 4 h 128"/>
                <a:gd name="T40" fmla="*/ 19 w 83"/>
                <a:gd name="T41" fmla="*/ 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3" h="128">
                  <a:moveTo>
                    <a:pt x="19" y="1"/>
                  </a:moveTo>
                  <a:cubicBezTo>
                    <a:pt x="12" y="3"/>
                    <a:pt x="13" y="5"/>
                    <a:pt x="11" y="8"/>
                  </a:cubicBezTo>
                  <a:cubicBezTo>
                    <a:pt x="8" y="10"/>
                    <a:pt x="7" y="10"/>
                    <a:pt x="7" y="14"/>
                  </a:cubicBezTo>
                  <a:cubicBezTo>
                    <a:pt x="7" y="19"/>
                    <a:pt x="4" y="21"/>
                    <a:pt x="3" y="28"/>
                  </a:cubicBezTo>
                  <a:cubicBezTo>
                    <a:pt x="3" y="35"/>
                    <a:pt x="0" y="33"/>
                    <a:pt x="6" y="41"/>
                  </a:cubicBezTo>
                  <a:cubicBezTo>
                    <a:pt x="11" y="49"/>
                    <a:pt x="8" y="52"/>
                    <a:pt x="16" y="56"/>
                  </a:cubicBezTo>
                  <a:cubicBezTo>
                    <a:pt x="23" y="60"/>
                    <a:pt x="23" y="63"/>
                    <a:pt x="24" y="76"/>
                  </a:cubicBezTo>
                  <a:cubicBezTo>
                    <a:pt x="25" y="90"/>
                    <a:pt x="25" y="101"/>
                    <a:pt x="30" y="109"/>
                  </a:cubicBezTo>
                  <a:cubicBezTo>
                    <a:pt x="34" y="118"/>
                    <a:pt x="41" y="128"/>
                    <a:pt x="46" y="128"/>
                  </a:cubicBezTo>
                  <a:cubicBezTo>
                    <a:pt x="52" y="128"/>
                    <a:pt x="42" y="127"/>
                    <a:pt x="43" y="118"/>
                  </a:cubicBezTo>
                  <a:cubicBezTo>
                    <a:pt x="45" y="108"/>
                    <a:pt x="40" y="108"/>
                    <a:pt x="41" y="103"/>
                  </a:cubicBezTo>
                  <a:cubicBezTo>
                    <a:pt x="41" y="97"/>
                    <a:pt x="50" y="101"/>
                    <a:pt x="51" y="96"/>
                  </a:cubicBezTo>
                  <a:cubicBezTo>
                    <a:pt x="52" y="91"/>
                    <a:pt x="54" y="93"/>
                    <a:pt x="58" y="87"/>
                  </a:cubicBezTo>
                  <a:cubicBezTo>
                    <a:pt x="62" y="81"/>
                    <a:pt x="57" y="75"/>
                    <a:pt x="64" y="70"/>
                  </a:cubicBezTo>
                  <a:cubicBezTo>
                    <a:pt x="71" y="65"/>
                    <a:pt x="72" y="71"/>
                    <a:pt x="75" y="63"/>
                  </a:cubicBezTo>
                  <a:cubicBezTo>
                    <a:pt x="78" y="56"/>
                    <a:pt x="78" y="53"/>
                    <a:pt x="80" y="44"/>
                  </a:cubicBezTo>
                  <a:cubicBezTo>
                    <a:pt x="83" y="35"/>
                    <a:pt x="80" y="31"/>
                    <a:pt x="71" y="29"/>
                  </a:cubicBezTo>
                  <a:cubicBezTo>
                    <a:pt x="61" y="27"/>
                    <a:pt x="58" y="25"/>
                    <a:pt x="55" y="20"/>
                  </a:cubicBezTo>
                  <a:cubicBezTo>
                    <a:pt x="52" y="15"/>
                    <a:pt x="50" y="14"/>
                    <a:pt x="44" y="12"/>
                  </a:cubicBezTo>
                  <a:cubicBezTo>
                    <a:pt x="38" y="10"/>
                    <a:pt x="39" y="3"/>
                    <a:pt x="35" y="4"/>
                  </a:cubicBezTo>
                  <a:cubicBezTo>
                    <a:pt x="31" y="4"/>
                    <a:pt x="23" y="0"/>
                    <a:pt x="19" y="1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9" name="Freeform 12"/>
            <p:cNvSpPr>
              <a:spLocks/>
            </p:cNvSpPr>
            <p:nvPr/>
          </p:nvSpPr>
          <p:spPr bwMode="auto">
            <a:xfrm>
              <a:off x="3454401" y="5168900"/>
              <a:ext cx="357188" cy="193675"/>
            </a:xfrm>
            <a:custGeom>
              <a:avLst/>
              <a:gdLst>
                <a:gd name="T0" fmla="*/ 2 w 72"/>
                <a:gd name="T1" fmla="*/ 8 h 39"/>
                <a:gd name="T2" fmla="*/ 9 w 72"/>
                <a:gd name="T3" fmla="*/ 11 h 39"/>
                <a:gd name="T4" fmla="*/ 15 w 72"/>
                <a:gd name="T5" fmla="*/ 20 h 39"/>
                <a:gd name="T6" fmla="*/ 12 w 72"/>
                <a:gd name="T7" fmla="*/ 34 h 39"/>
                <a:gd name="T8" fmla="*/ 28 w 72"/>
                <a:gd name="T9" fmla="*/ 29 h 39"/>
                <a:gd name="T10" fmla="*/ 44 w 72"/>
                <a:gd name="T11" fmla="*/ 23 h 39"/>
                <a:gd name="T12" fmla="*/ 54 w 72"/>
                <a:gd name="T13" fmla="*/ 17 h 39"/>
                <a:gd name="T14" fmla="*/ 66 w 72"/>
                <a:gd name="T15" fmla="*/ 6 h 39"/>
                <a:gd name="T16" fmla="*/ 57 w 72"/>
                <a:gd name="T17" fmla="*/ 3 h 39"/>
                <a:gd name="T18" fmla="*/ 33 w 72"/>
                <a:gd name="T19" fmla="*/ 3 h 39"/>
                <a:gd name="T20" fmla="*/ 13 w 72"/>
                <a:gd name="T21" fmla="*/ 6 h 39"/>
                <a:gd name="T22" fmla="*/ 2 w 72"/>
                <a:gd name="T23" fmla="*/ 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39">
                  <a:moveTo>
                    <a:pt x="2" y="8"/>
                  </a:moveTo>
                  <a:cubicBezTo>
                    <a:pt x="0" y="10"/>
                    <a:pt x="3" y="10"/>
                    <a:pt x="9" y="11"/>
                  </a:cubicBezTo>
                  <a:cubicBezTo>
                    <a:pt x="15" y="12"/>
                    <a:pt x="17" y="16"/>
                    <a:pt x="15" y="20"/>
                  </a:cubicBezTo>
                  <a:cubicBezTo>
                    <a:pt x="13" y="24"/>
                    <a:pt x="9" y="29"/>
                    <a:pt x="12" y="34"/>
                  </a:cubicBezTo>
                  <a:cubicBezTo>
                    <a:pt x="16" y="39"/>
                    <a:pt x="20" y="35"/>
                    <a:pt x="28" y="29"/>
                  </a:cubicBezTo>
                  <a:cubicBezTo>
                    <a:pt x="35" y="24"/>
                    <a:pt x="38" y="24"/>
                    <a:pt x="44" y="23"/>
                  </a:cubicBezTo>
                  <a:cubicBezTo>
                    <a:pt x="51" y="22"/>
                    <a:pt x="52" y="21"/>
                    <a:pt x="54" y="17"/>
                  </a:cubicBezTo>
                  <a:cubicBezTo>
                    <a:pt x="56" y="13"/>
                    <a:pt x="59" y="8"/>
                    <a:pt x="66" y="6"/>
                  </a:cubicBezTo>
                  <a:cubicBezTo>
                    <a:pt x="72" y="4"/>
                    <a:pt x="66" y="5"/>
                    <a:pt x="57" y="3"/>
                  </a:cubicBezTo>
                  <a:cubicBezTo>
                    <a:pt x="48" y="0"/>
                    <a:pt x="40" y="2"/>
                    <a:pt x="33" y="3"/>
                  </a:cubicBezTo>
                  <a:cubicBezTo>
                    <a:pt x="26" y="4"/>
                    <a:pt x="17" y="4"/>
                    <a:pt x="13" y="6"/>
                  </a:cubicBezTo>
                  <a:cubicBezTo>
                    <a:pt x="8" y="8"/>
                    <a:pt x="4" y="6"/>
                    <a:pt x="2" y="8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0" name="Freeform 13"/>
            <p:cNvSpPr>
              <a:spLocks/>
            </p:cNvSpPr>
            <p:nvPr/>
          </p:nvSpPr>
          <p:spPr bwMode="auto">
            <a:xfrm>
              <a:off x="3678238" y="5208588"/>
              <a:ext cx="1420813" cy="1025525"/>
            </a:xfrm>
            <a:custGeom>
              <a:avLst/>
              <a:gdLst>
                <a:gd name="T0" fmla="*/ 7 w 287"/>
                <a:gd name="T1" fmla="*/ 94 h 207"/>
                <a:gd name="T2" fmla="*/ 21 w 287"/>
                <a:gd name="T3" fmla="*/ 133 h 207"/>
                <a:gd name="T4" fmla="*/ 53 w 287"/>
                <a:gd name="T5" fmla="*/ 157 h 207"/>
                <a:gd name="T6" fmla="*/ 69 w 287"/>
                <a:gd name="T7" fmla="*/ 205 h 207"/>
                <a:gd name="T8" fmla="*/ 100 w 287"/>
                <a:gd name="T9" fmla="*/ 173 h 207"/>
                <a:gd name="T10" fmla="*/ 120 w 287"/>
                <a:gd name="T11" fmla="*/ 120 h 207"/>
                <a:gd name="T12" fmla="*/ 89 w 287"/>
                <a:gd name="T13" fmla="*/ 91 h 207"/>
                <a:gd name="T14" fmla="*/ 117 w 287"/>
                <a:gd name="T15" fmla="*/ 113 h 207"/>
                <a:gd name="T16" fmla="*/ 116 w 287"/>
                <a:gd name="T17" fmla="*/ 90 h 207"/>
                <a:gd name="T18" fmla="*/ 150 w 287"/>
                <a:gd name="T19" fmla="*/ 98 h 207"/>
                <a:gd name="T20" fmla="*/ 170 w 287"/>
                <a:gd name="T21" fmla="*/ 115 h 207"/>
                <a:gd name="T22" fmla="*/ 194 w 287"/>
                <a:gd name="T23" fmla="*/ 112 h 207"/>
                <a:gd name="T24" fmla="*/ 211 w 287"/>
                <a:gd name="T25" fmla="*/ 140 h 207"/>
                <a:gd name="T26" fmla="*/ 206 w 287"/>
                <a:gd name="T27" fmla="*/ 117 h 207"/>
                <a:gd name="T28" fmla="*/ 217 w 287"/>
                <a:gd name="T29" fmla="*/ 110 h 207"/>
                <a:gd name="T30" fmla="*/ 236 w 287"/>
                <a:gd name="T31" fmla="*/ 83 h 207"/>
                <a:gd name="T32" fmla="*/ 234 w 287"/>
                <a:gd name="T33" fmla="*/ 67 h 207"/>
                <a:gd name="T34" fmla="*/ 240 w 287"/>
                <a:gd name="T35" fmla="*/ 68 h 207"/>
                <a:gd name="T36" fmla="*/ 242 w 287"/>
                <a:gd name="T37" fmla="*/ 40 h 207"/>
                <a:gd name="T38" fmla="*/ 250 w 287"/>
                <a:gd name="T39" fmla="*/ 31 h 207"/>
                <a:gd name="T40" fmla="*/ 263 w 287"/>
                <a:gd name="T41" fmla="*/ 41 h 207"/>
                <a:gd name="T42" fmla="*/ 274 w 287"/>
                <a:gd name="T43" fmla="*/ 28 h 207"/>
                <a:gd name="T44" fmla="*/ 279 w 287"/>
                <a:gd name="T45" fmla="*/ 17 h 207"/>
                <a:gd name="T46" fmla="*/ 212 w 287"/>
                <a:gd name="T47" fmla="*/ 9 h 207"/>
                <a:gd name="T48" fmla="*/ 176 w 287"/>
                <a:gd name="T49" fmla="*/ 8 h 207"/>
                <a:gd name="T50" fmla="*/ 138 w 287"/>
                <a:gd name="T51" fmla="*/ 6 h 207"/>
                <a:gd name="T52" fmla="*/ 119 w 287"/>
                <a:gd name="T53" fmla="*/ 12 h 207"/>
                <a:gd name="T54" fmla="*/ 84 w 287"/>
                <a:gd name="T55" fmla="*/ 23 h 207"/>
                <a:gd name="T56" fmla="*/ 81 w 287"/>
                <a:gd name="T57" fmla="*/ 14 h 207"/>
                <a:gd name="T58" fmla="*/ 52 w 287"/>
                <a:gd name="T59" fmla="*/ 20 h 207"/>
                <a:gd name="T60" fmla="*/ 50 w 287"/>
                <a:gd name="T61" fmla="*/ 30 h 207"/>
                <a:gd name="T62" fmla="*/ 60 w 287"/>
                <a:gd name="T63" fmla="*/ 24 h 207"/>
                <a:gd name="T64" fmla="*/ 74 w 287"/>
                <a:gd name="T65" fmla="*/ 29 h 207"/>
                <a:gd name="T66" fmla="*/ 49 w 287"/>
                <a:gd name="T67" fmla="*/ 39 h 207"/>
                <a:gd name="T68" fmla="*/ 30 w 287"/>
                <a:gd name="T69" fmla="*/ 50 h 207"/>
                <a:gd name="T70" fmla="*/ 19 w 287"/>
                <a:gd name="T71" fmla="*/ 63 h 207"/>
                <a:gd name="T72" fmla="*/ 35 w 287"/>
                <a:gd name="T73" fmla="*/ 64 h 207"/>
                <a:gd name="T74" fmla="*/ 54 w 287"/>
                <a:gd name="T75" fmla="*/ 64 h 207"/>
                <a:gd name="T76" fmla="*/ 53 w 287"/>
                <a:gd name="T77" fmla="*/ 56 h 207"/>
                <a:gd name="T78" fmla="*/ 72 w 287"/>
                <a:gd name="T79" fmla="*/ 68 h 207"/>
                <a:gd name="T80" fmla="*/ 80 w 287"/>
                <a:gd name="T81" fmla="*/ 55 h 207"/>
                <a:gd name="T82" fmla="*/ 95 w 287"/>
                <a:gd name="T83" fmla="*/ 64 h 207"/>
                <a:gd name="T84" fmla="*/ 88 w 287"/>
                <a:gd name="T85" fmla="*/ 73 h 207"/>
                <a:gd name="T86" fmla="*/ 69 w 287"/>
                <a:gd name="T87" fmla="*/ 80 h 207"/>
                <a:gd name="T88" fmla="*/ 51 w 287"/>
                <a:gd name="T89" fmla="*/ 73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7" h="207">
                  <a:moveTo>
                    <a:pt x="23" y="74"/>
                  </a:moveTo>
                  <a:cubicBezTo>
                    <a:pt x="20" y="74"/>
                    <a:pt x="16" y="77"/>
                    <a:pt x="15" y="81"/>
                  </a:cubicBezTo>
                  <a:cubicBezTo>
                    <a:pt x="14" y="86"/>
                    <a:pt x="10" y="88"/>
                    <a:pt x="7" y="94"/>
                  </a:cubicBezTo>
                  <a:cubicBezTo>
                    <a:pt x="3" y="100"/>
                    <a:pt x="2" y="100"/>
                    <a:pt x="3" y="106"/>
                  </a:cubicBezTo>
                  <a:cubicBezTo>
                    <a:pt x="4" y="112"/>
                    <a:pt x="0" y="118"/>
                    <a:pt x="6" y="123"/>
                  </a:cubicBezTo>
                  <a:cubicBezTo>
                    <a:pt x="12" y="129"/>
                    <a:pt x="14" y="135"/>
                    <a:pt x="21" y="133"/>
                  </a:cubicBezTo>
                  <a:cubicBezTo>
                    <a:pt x="28" y="131"/>
                    <a:pt x="32" y="128"/>
                    <a:pt x="38" y="130"/>
                  </a:cubicBezTo>
                  <a:cubicBezTo>
                    <a:pt x="45" y="132"/>
                    <a:pt x="48" y="135"/>
                    <a:pt x="48" y="141"/>
                  </a:cubicBezTo>
                  <a:cubicBezTo>
                    <a:pt x="49" y="148"/>
                    <a:pt x="51" y="150"/>
                    <a:pt x="53" y="157"/>
                  </a:cubicBezTo>
                  <a:cubicBezTo>
                    <a:pt x="55" y="165"/>
                    <a:pt x="51" y="166"/>
                    <a:pt x="52" y="174"/>
                  </a:cubicBezTo>
                  <a:cubicBezTo>
                    <a:pt x="53" y="182"/>
                    <a:pt x="56" y="185"/>
                    <a:pt x="58" y="191"/>
                  </a:cubicBezTo>
                  <a:cubicBezTo>
                    <a:pt x="59" y="198"/>
                    <a:pt x="59" y="207"/>
                    <a:pt x="69" y="205"/>
                  </a:cubicBezTo>
                  <a:cubicBezTo>
                    <a:pt x="78" y="204"/>
                    <a:pt x="84" y="199"/>
                    <a:pt x="87" y="193"/>
                  </a:cubicBezTo>
                  <a:cubicBezTo>
                    <a:pt x="90" y="187"/>
                    <a:pt x="92" y="188"/>
                    <a:pt x="93" y="183"/>
                  </a:cubicBezTo>
                  <a:cubicBezTo>
                    <a:pt x="93" y="179"/>
                    <a:pt x="95" y="178"/>
                    <a:pt x="100" y="173"/>
                  </a:cubicBezTo>
                  <a:cubicBezTo>
                    <a:pt x="104" y="168"/>
                    <a:pt x="100" y="165"/>
                    <a:pt x="101" y="157"/>
                  </a:cubicBezTo>
                  <a:cubicBezTo>
                    <a:pt x="101" y="150"/>
                    <a:pt x="102" y="145"/>
                    <a:pt x="109" y="138"/>
                  </a:cubicBezTo>
                  <a:cubicBezTo>
                    <a:pt x="116" y="132"/>
                    <a:pt x="123" y="122"/>
                    <a:pt x="120" y="120"/>
                  </a:cubicBezTo>
                  <a:cubicBezTo>
                    <a:pt x="116" y="118"/>
                    <a:pt x="112" y="123"/>
                    <a:pt x="107" y="120"/>
                  </a:cubicBezTo>
                  <a:cubicBezTo>
                    <a:pt x="103" y="117"/>
                    <a:pt x="105" y="115"/>
                    <a:pt x="99" y="109"/>
                  </a:cubicBezTo>
                  <a:cubicBezTo>
                    <a:pt x="94" y="104"/>
                    <a:pt x="89" y="98"/>
                    <a:pt x="89" y="91"/>
                  </a:cubicBezTo>
                  <a:cubicBezTo>
                    <a:pt x="89" y="85"/>
                    <a:pt x="94" y="92"/>
                    <a:pt x="97" y="97"/>
                  </a:cubicBezTo>
                  <a:cubicBezTo>
                    <a:pt x="99" y="102"/>
                    <a:pt x="103" y="106"/>
                    <a:pt x="105" y="110"/>
                  </a:cubicBezTo>
                  <a:cubicBezTo>
                    <a:pt x="107" y="114"/>
                    <a:pt x="105" y="118"/>
                    <a:pt x="117" y="113"/>
                  </a:cubicBezTo>
                  <a:cubicBezTo>
                    <a:pt x="129" y="108"/>
                    <a:pt x="129" y="106"/>
                    <a:pt x="132" y="103"/>
                  </a:cubicBezTo>
                  <a:cubicBezTo>
                    <a:pt x="135" y="99"/>
                    <a:pt x="135" y="97"/>
                    <a:pt x="128" y="96"/>
                  </a:cubicBezTo>
                  <a:cubicBezTo>
                    <a:pt x="121" y="95"/>
                    <a:pt x="117" y="95"/>
                    <a:pt x="116" y="90"/>
                  </a:cubicBezTo>
                  <a:cubicBezTo>
                    <a:pt x="115" y="86"/>
                    <a:pt x="113" y="86"/>
                    <a:pt x="120" y="90"/>
                  </a:cubicBezTo>
                  <a:cubicBezTo>
                    <a:pt x="127" y="95"/>
                    <a:pt x="125" y="93"/>
                    <a:pt x="134" y="94"/>
                  </a:cubicBezTo>
                  <a:cubicBezTo>
                    <a:pt x="143" y="95"/>
                    <a:pt x="148" y="94"/>
                    <a:pt x="150" y="98"/>
                  </a:cubicBezTo>
                  <a:cubicBezTo>
                    <a:pt x="153" y="102"/>
                    <a:pt x="153" y="99"/>
                    <a:pt x="156" y="105"/>
                  </a:cubicBezTo>
                  <a:cubicBezTo>
                    <a:pt x="159" y="110"/>
                    <a:pt x="162" y="125"/>
                    <a:pt x="165" y="125"/>
                  </a:cubicBezTo>
                  <a:cubicBezTo>
                    <a:pt x="168" y="126"/>
                    <a:pt x="169" y="120"/>
                    <a:pt x="170" y="115"/>
                  </a:cubicBezTo>
                  <a:cubicBezTo>
                    <a:pt x="171" y="109"/>
                    <a:pt x="172" y="111"/>
                    <a:pt x="178" y="105"/>
                  </a:cubicBezTo>
                  <a:cubicBezTo>
                    <a:pt x="183" y="99"/>
                    <a:pt x="186" y="96"/>
                    <a:pt x="189" y="100"/>
                  </a:cubicBezTo>
                  <a:cubicBezTo>
                    <a:pt x="192" y="103"/>
                    <a:pt x="191" y="111"/>
                    <a:pt x="194" y="112"/>
                  </a:cubicBezTo>
                  <a:cubicBezTo>
                    <a:pt x="198" y="113"/>
                    <a:pt x="200" y="111"/>
                    <a:pt x="202" y="116"/>
                  </a:cubicBezTo>
                  <a:cubicBezTo>
                    <a:pt x="203" y="121"/>
                    <a:pt x="199" y="124"/>
                    <a:pt x="203" y="128"/>
                  </a:cubicBezTo>
                  <a:cubicBezTo>
                    <a:pt x="207" y="132"/>
                    <a:pt x="208" y="139"/>
                    <a:pt x="211" y="140"/>
                  </a:cubicBezTo>
                  <a:cubicBezTo>
                    <a:pt x="213" y="141"/>
                    <a:pt x="214" y="138"/>
                    <a:pt x="212" y="134"/>
                  </a:cubicBezTo>
                  <a:cubicBezTo>
                    <a:pt x="210" y="130"/>
                    <a:pt x="206" y="131"/>
                    <a:pt x="206" y="127"/>
                  </a:cubicBezTo>
                  <a:cubicBezTo>
                    <a:pt x="207" y="123"/>
                    <a:pt x="202" y="120"/>
                    <a:pt x="206" y="117"/>
                  </a:cubicBezTo>
                  <a:cubicBezTo>
                    <a:pt x="210" y="115"/>
                    <a:pt x="209" y="121"/>
                    <a:pt x="213" y="124"/>
                  </a:cubicBezTo>
                  <a:cubicBezTo>
                    <a:pt x="216" y="126"/>
                    <a:pt x="218" y="121"/>
                    <a:pt x="220" y="119"/>
                  </a:cubicBezTo>
                  <a:cubicBezTo>
                    <a:pt x="223" y="117"/>
                    <a:pt x="221" y="115"/>
                    <a:pt x="217" y="110"/>
                  </a:cubicBezTo>
                  <a:cubicBezTo>
                    <a:pt x="213" y="105"/>
                    <a:pt x="211" y="101"/>
                    <a:pt x="218" y="101"/>
                  </a:cubicBezTo>
                  <a:cubicBezTo>
                    <a:pt x="225" y="101"/>
                    <a:pt x="230" y="100"/>
                    <a:pt x="234" y="94"/>
                  </a:cubicBezTo>
                  <a:cubicBezTo>
                    <a:pt x="238" y="88"/>
                    <a:pt x="238" y="86"/>
                    <a:pt x="236" y="83"/>
                  </a:cubicBezTo>
                  <a:cubicBezTo>
                    <a:pt x="234" y="80"/>
                    <a:pt x="229" y="78"/>
                    <a:pt x="230" y="75"/>
                  </a:cubicBezTo>
                  <a:cubicBezTo>
                    <a:pt x="230" y="71"/>
                    <a:pt x="223" y="72"/>
                    <a:pt x="225" y="69"/>
                  </a:cubicBezTo>
                  <a:cubicBezTo>
                    <a:pt x="227" y="66"/>
                    <a:pt x="231" y="63"/>
                    <a:pt x="234" y="67"/>
                  </a:cubicBezTo>
                  <a:cubicBezTo>
                    <a:pt x="238" y="72"/>
                    <a:pt x="234" y="68"/>
                    <a:pt x="238" y="72"/>
                  </a:cubicBezTo>
                  <a:cubicBezTo>
                    <a:pt x="242" y="76"/>
                    <a:pt x="244" y="77"/>
                    <a:pt x="246" y="74"/>
                  </a:cubicBezTo>
                  <a:cubicBezTo>
                    <a:pt x="247" y="71"/>
                    <a:pt x="241" y="70"/>
                    <a:pt x="240" y="68"/>
                  </a:cubicBezTo>
                  <a:cubicBezTo>
                    <a:pt x="239" y="65"/>
                    <a:pt x="238" y="65"/>
                    <a:pt x="242" y="62"/>
                  </a:cubicBezTo>
                  <a:cubicBezTo>
                    <a:pt x="246" y="60"/>
                    <a:pt x="248" y="60"/>
                    <a:pt x="248" y="52"/>
                  </a:cubicBezTo>
                  <a:cubicBezTo>
                    <a:pt x="247" y="45"/>
                    <a:pt x="246" y="42"/>
                    <a:pt x="242" y="40"/>
                  </a:cubicBezTo>
                  <a:cubicBezTo>
                    <a:pt x="238" y="37"/>
                    <a:pt x="232" y="41"/>
                    <a:pt x="232" y="37"/>
                  </a:cubicBezTo>
                  <a:cubicBezTo>
                    <a:pt x="232" y="34"/>
                    <a:pt x="233" y="29"/>
                    <a:pt x="238" y="30"/>
                  </a:cubicBezTo>
                  <a:cubicBezTo>
                    <a:pt x="243" y="30"/>
                    <a:pt x="247" y="34"/>
                    <a:pt x="250" y="31"/>
                  </a:cubicBezTo>
                  <a:cubicBezTo>
                    <a:pt x="254" y="29"/>
                    <a:pt x="249" y="26"/>
                    <a:pt x="255" y="26"/>
                  </a:cubicBezTo>
                  <a:cubicBezTo>
                    <a:pt x="262" y="26"/>
                    <a:pt x="260" y="29"/>
                    <a:pt x="259" y="32"/>
                  </a:cubicBezTo>
                  <a:cubicBezTo>
                    <a:pt x="259" y="36"/>
                    <a:pt x="258" y="36"/>
                    <a:pt x="263" y="41"/>
                  </a:cubicBezTo>
                  <a:cubicBezTo>
                    <a:pt x="268" y="45"/>
                    <a:pt x="269" y="47"/>
                    <a:pt x="269" y="40"/>
                  </a:cubicBezTo>
                  <a:cubicBezTo>
                    <a:pt x="269" y="32"/>
                    <a:pt x="261" y="31"/>
                    <a:pt x="265" y="29"/>
                  </a:cubicBezTo>
                  <a:cubicBezTo>
                    <a:pt x="269" y="27"/>
                    <a:pt x="270" y="31"/>
                    <a:pt x="274" y="28"/>
                  </a:cubicBezTo>
                  <a:cubicBezTo>
                    <a:pt x="278" y="25"/>
                    <a:pt x="276" y="26"/>
                    <a:pt x="273" y="22"/>
                  </a:cubicBezTo>
                  <a:cubicBezTo>
                    <a:pt x="271" y="18"/>
                    <a:pt x="275" y="20"/>
                    <a:pt x="279" y="21"/>
                  </a:cubicBezTo>
                  <a:cubicBezTo>
                    <a:pt x="283" y="23"/>
                    <a:pt x="287" y="20"/>
                    <a:pt x="279" y="17"/>
                  </a:cubicBezTo>
                  <a:cubicBezTo>
                    <a:pt x="272" y="15"/>
                    <a:pt x="253" y="11"/>
                    <a:pt x="248" y="12"/>
                  </a:cubicBezTo>
                  <a:cubicBezTo>
                    <a:pt x="242" y="13"/>
                    <a:pt x="240" y="16"/>
                    <a:pt x="233" y="12"/>
                  </a:cubicBezTo>
                  <a:cubicBezTo>
                    <a:pt x="227" y="8"/>
                    <a:pt x="217" y="9"/>
                    <a:pt x="212" y="9"/>
                  </a:cubicBezTo>
                  <a:cubicBezTo>
                    <a:pt x="208" y="9"/>
                    <a:pt x="209" y="11"/>
                    <a:pt x="203" y="11"/>
                  </a:cubicBezTo>
                  <a:cubicBezTo>
                    <a:pt x="198" y="11"/>
                    <a:pt x="196" y="8"/>
                    <a:pt x="192" y="7"/>
                  </a:cubicBezTo>
                  <a:cubicBezTo>
                    <a:pt x="187" y="6"/>
                    <a:pt x="181" y="10"/>
                    <a:pt x="176" y="8"/>
                  </a:cubicBezTo>
                  <a:cubicBezTo>
                    <a:pt x="172" y="6"/>
                    <a:pt x="165" y="7"/>
                    <a:pt x="168" y="4"/>
                  </a:cubicBezTo>
                  <a:cubicBezTo>
                    <a:pt x="172" y="0"/>
                    <a:pt x="160" y="1"/>
                    <a:pt x="154" y="2"/>
                  </a:cubicBezTo>
                  <a:cubicBezTo>
                    <a:pt x="148" y="3"/>
                    <a:pt x="141" y="4"/>
                    <a:pt x="138" y="6"/>
                  </a:cubicBezTo>
                  <a:cubicBezTo>
                    <a:pt x="135" y="9"/>
                    <a:pt x="134" y="10"/>
                    <a:pt x="130" y="10"/>
                  </a:cubicBezTo>
                  <a:cubicBezTo>
                    <a:pt x="126" y="10"/>
                    <a:pt x="126" y="6"/>
                    <a:pt x="123" y="7"/>
                  </a:cubicBezTo>
                  <a:cubicBezTo>
                    <a:pt x="120" y="8"/>
                    <a:pt x="121" y="9"/>
                    <a:pt x="119" y="12"/>
                  </a:cubicBezTo>
                  <a:cubicBezTo>
                    <a:pt x="117" y="15"/>
                    <a:pt x="113" y="12"/>
                    <a:pt x="110" y="14"/>
                  </a:cubicBezTo>
                  <a:cubicBezTo>
                    <a:pt x="107" y="15"/>
                    <a:pt x="103" y="13"/>
                    <a:pt x="99" y="16"/>
                  </a:cubicBezTo>
                  <a:cubicBezTo>
                    <a:pt x="96" y="20"/>
                    <a:pt x="87" y="25"/>
                    <a:pt x="84" y="23"/>
                  </a:cubicBezTo>
                  <a:cubicBezTo>
                    <a:pt x="81" y="21"/>
                    <a:pt x="78" y="19"/>
                    <a:pt x="81" y="19"/>
                  </a:cubicBezTo>
                  <a:cubicBezTo>
                    <a:pt x="83" y="20"/>
                    <a:pt x="89" y="21"/>
                    <a:pt x="88" y="17"/>
                  </a:cubicBezTo>
                  <a:cubicBezTo>
                    <a:pt x="88" y="13"/>
                    <a:pt x="84" y="14"/>
                    <a:pt x="81" y="14"/>
                  </a:cubicBezTo>
                  <a:cubicBezTo>
                    <a:pt x="77" y="14"/>
                    <a:pt x="76" y="11"/>
                    <a:pt x="71" y="12"/>
                  </a:cubicBezTo>
                  <a:cubicBezTo>
                    <a:pt x="66" y="13"/>
                    <a:pt x="61" y="12"/>
                    <a:pt x="58" y="15"/>
                  </a:cubicBezTo>
                  <a:cubicBezTo>
                    <a:pt x="54" y="17"/>
                    <a:pt x="55" y="18"/>
                    <a:pt x="52" y="20"/>
                  </a:cubicBezTo>
                  <a:cubicBezTo>
                    <a:pt x="49" y="22"/>
                    <a:pt x="45" y="22"/>
                    <a:pt x="44" y="25"/>
                  </a:cubicBezTo>
                  <a:cubicBezTo>
                    <a:pt x="43" y="28"/>
                    <a:pt x="40" y="31"/>
                    <a:pt x="43" y="31"/>
                  </a:cubicBezTo>
                  <a:cubicBezTo>
                    <a:pt x="47" y="31"/>
                    <a:pt x="48" y="27"/>
                    <a:pt x="50" y="30"/>
                  </a:cubicBezTo>
                  <a:cubicBezTo>
                    <a:pt x="52" y="32"/>
                    <a:pt x="51" y="37"/>
                    <a:pt x="54" y="36"/>
                  </a:cubicBezTo>
                  <a:cubicBezTo>
                    <a:pt x="58" y="36"/>
                    <a:pt x="56" y="35"/>
                    <a:pt x="59" y="31"/>
                  </a:cubicBezTo>
                  <a:cubicBezTo>
                    <a:pt x="62" y="28"/>
                    <a:pt x="57" y="27"/>
                    <a:pt x="60" y="24"/>
                  </a:cubicBezTo>
                  <a:cubicBezTo>
                    <a:pt x="64" y="21"/>
                    <a:pt x="68" y="17"/>
                    <a:pt x="68" y="21"/>
                  </a:cubicBezTo>
                  <a:cubicBezTo>
                    <a:pt x="68" y="24"/>
                    <a:pt x="62" y="27"/>
                    <a:pt x="64" y="29"/>
                  </a:cubicBezTo>
                  <a:cubicBezTo>
                    <a:pt x="67" y="31"/>
                    <a:pt x="79" y="26"/>
                    <a:pt x="74" y="29"/>
                  </a:cubicBezTo>
                  <a:cubicBezTo>
                    <a:pt x="70" y="32"/>
                    <a:pt x="66" y="32"/>
                    <a:pt x="64" y="36"/>
                  </a:cubicBezTo>
                  <a:cubicBezTo>
                    <a:pt x="63" y="39"/>
                    <a:pt x="63" y="40"/>
                    <a:pt x="58" y="40"/>
                  </a:cubicBezTo>
                  <a:cubicBezTo>
                    <a:pt x="53" y="40"/>
                    <a:pt x="48" y="41"/>
                    <a:pt x="49" y="39"/>
                  </a:cubicBezTo>
                  <a:cubicBezTo>
                    <a:pt x="49" y="36"/>
                    <a:pt x="47" y="37"/>
                    <a:pt x="44" y="40"/>
                  </a:cubicBezTo>
                  <a:cubicBezTo>
                    <a:pt x="41" y="43"/>
                    <a:pt x="39" y="44"/>
                    <a:pt x="36" y="46"/>
                  </a:cubicBezTo>
                  <a:cubicBezTo>
                    <a:pt x="33" y="49"/>
                    <a:pt x="35" y="50"/>
                    <a:pt x="30" y="50"/>
                  </a:cubicBezTo>
                  <a:cubicBezTo>
                    <a:pt x="25" y="50"/>
                    <a:pt x="28" y="50"/>
                    <a:pt x="30" y="53"/>
                  </a:cubicBezTo>
                  <a:cubicBezTo>
                    <a:pt x="32" y="56"/>
                    <a:pt x="32" y="56"/>
                    <a:pt x="28" y="58"/>
                  </a:cubicBezTo>
                  <a:cubicBezTo>
                    <a:pt x="24" y="60"/>
                    <a:pt x="19" y="60"/>
                    <a:pt x="19" y="63"/>
                  </a:cubicBezTo>
                  <a:cubicBezTo>
                    <a:pt x="18" y="66"/>
                    <a:pt x="17" y="70"/>
                    <a:pt x="19" y="71"/>
                  </a:cubicBezTo>
                  <a:cubicBezTo>
                    <a:pt x="22" y="72"/>
                    <a:pt x="23" y="72"/>
                    <a:pt x="28" y="70"/>
                  </a:cubicBezTo>
                  <a:cubicBezTo>
                    <a:pt x="33" y="69"/>
                    <a:pt x="33" y="67"/>
                    <a:pt x="35" y="64"/>
                  </a:cubicBezTo>
                  <a:cubicBezTo>
                    <a:pt x="38" y="61"/>
                    <a:pt x="38" y="59"/>
                    <a:pt x="42" y="59"/>
                  </a:cubicBezTo>
                  <a:cubicBezTo>
                    <a:pt x="46" y="60"/>
                    <a:pt x="46" y="56"/>
                    <a:pt x="48" y="59"/>
                  </a:cubicBezTo>
                  <a:cubicBezTo>
                    <a:pt x="51" y="62"/>
                    <a:pt x="52" y="61"/>
                    <a:pt x="54" y="64"/>
                  </a:cubicBezTo>
                  <a:cubicBezTo>
                    <a:pt x="57" y="67"/>
                    <a:pt x="57" y="72"/>
                    <a:pt x="59" y="69"/>
                  </a:cubicBezTo>
                  <a:cubicBezTo>
                    <a:pt x="61" y="66"/>
                    <a:pt x="62" y="66"/>
                    <a:pt x="59" y="64"/>
                  </a:cubicBezTo>
                  <a:cubicBezTo>
                    <a:pt x="56" y="61"/>
                    <a:pt x="51" y="58"/>
                    <a:pt x="53" y="56"/>
                  </a:cubicBezTo>
                  <a:cubicBezTo>
                    <a:pt x="55" y="55"/>
                    <a:pt x="57" y="60"/>
                    <a:pt x="61" y="61"/>
                  </a:cubicBezTo>
                  <a:cubicBezTo>
                    <a:pt x="64" y="61"/>
                    <a:pt x="61" y="62"/>
                    <a:pt x="65" y="66"/>
                  </a:cubicBezTo>
                  <a:cubicBezTo>
                    <a:pt x="68" y="70"/>
                    <a:pt x="71" y="70"/>
                    <a:pt x="72" y="68"/>
                  </a:cubicBezTo>
                  <a:cubicBezTo>
                    <a:pt x="72" y="65"/>
                    <a:pt x="69" y="61"/>
                    <a:pt x="73" y="63"/>
                  </a:cubicBezTo>
                  <a:cubicBezTo>
                    <a:pt x="77" y="64"/>
                    <a:pt x="78" y="66"/>
                    <a:pt x="79" y="63"/>
                  </a:cubicBezTo>
                  <a:cubicBezTo>
                    <a:pt x="80" y="61"/>
                    <a:pt x="76" y="58"/>
                    <a:pt x="80" y="55"/>
                  </a:cubicBezTo>
                  <a:cubicBezTo>
                    <a:pt x="83" y="52"/>
                    <a:pt x="84" y="56"/>
                    <a:pt x="88" y="54"/>
                  </a:cubicBezTo>
                  <a:cubicBezTo>
                    <a:pt x="93" y="51"/>
                    <a:pt x="89" y="55"/>
                    <a:pt x="94" y="58"/>
                  </a:cubicBezTo>
                  <a:cubicBezTo>
                    <a:pt x="99" y="61"/>
                    <a:pt x="103" y="65"/>
                    <a:pt x="95" y="64"/>
                  </a:cubicBezTo>
                  <a:cubicBezTo>
                    <a:pt x="87" y="63"/>
                    <a:pt x="86" y="62"/>
                    <a:pt x="83" y="65"/>
                  </a:cubicBezTo>
                  <a:cubicBezTo>
                    <a:pt x="79" y="68"/>
                    <a:pt x="76" y="63"/>
                    <a:pt x="79" y="68"/>
                  </a:cubicBezTo>
                  <a:cubicBezTo>
                    <a:pt x="82" y="74"/>
                    <a:pt x="86" y="70"/>
                    <a:pt x="88" y="73"/>
                  </a:cubicBezTo>
                  <a:cubicBezTo>
                    <a:pt x="91" y="76"/>
                    <a:pt x="92" y="77"/>
                    <a:pt x="88" y="80"/>
                  </a:cubicBezTo>
                  <a:cubicBezTo>
                    <a:pt x="84" y="82"/>
                    <a:pt x="82" y="84"/>
                    <a:pt x="79" y="84"/>
                  </a:cubicBezTo>
                  <a:cubicBezTo>
                    <a:pt x="77" y="84"/>
                    <a:pt x="74" y="80"/>
                    <a:pt x="69" y="80"/>
                  </a:cubicBezTo>
                  <a:cubicBezTo>
                    <a:pt x="63" y="80"/>
                    <a:pt x="66" y="83"/>
                    <a:pt x="61" y="82"/>
                  </a:cubicBezTo>
                  <a:cubicBezTo>
                    <a:pt x="55" y="81"/>
                    <a:pt x="52" y="82"/>
                    <a:pt x="50" y="79"/>
                  </a:cubicBezTo>
                  <a:cubicBezTo>
                    <a:pt x="48" y="76"/>
                    <a:pt x="53" y="76"/>
                    <a:pt x="51" y="73"/>
                  </a:cubicBezTo>
                  <a:cubicBezTo>
                    <a:pt x="49" y="70"/>
                    <a:pt x="43" y="70"/>
                    <a:pt x="38" y="72"/>
                  </a:cubicBezTo>
                  <a:cubicBezTo>
                    <a:pt x="34" y="73"/>
                    <a:pt x="28" y="73"/>
                    <a:pt x="23" y="74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1" name="Freeform 14"/>
            <p:cNvSpPr>
              <a:spLocks/>
            </p:cNvSpPr>
            <p:nvPr/>
          </p:nvSpPr>
          <p:spPr bwMode="auto">
            <a:xfrm>
              <a:off x="4757738" y="6016625"/>
              <a:ext cx="366713" cy="271463"/>
            </a:xfrm>
            <a:custGeom>
              <a:avLst/>
              <a:gdLst>
                <a:gd name="T0" fmla="*/ 44 w 74"/>
                <a:gd name="T1" fmla="*/ 2 h 55"/>
                <a:gd name="T2" fmla="*/ 25 w 74"/>
                <a:gd name="T3" fmla="*/ 10 h 55"/>
                <a:gd name="T4" fmla="*/ 11 w 74"/>
                <a:gd name="T5" fmla="*/ 20 h 55"/>
                <a:gd name="T6" fmla="*/ 5 w 74"/>
                <a:gd name="T7" fmla="*/ 32 h 55"/>
                <a:gd name="T8" fmla="*/ 5 w 74"/>
                <a:gd name="T9" fmla="*/ 46 h 55"/>
                <a:gd name="T10" fmla="*/ 21 w 74"/>
                <a:gd name="T11" fmla="*/ 41 h 55"/>
                <a:gd name="T12" fmla="*/ 37 w 74"/>
                <a:gd name="T13" fmla="*/ 40 h 55"/>
                <a:gd name="T14" fmla="*/ 44 w 74"/>
                <a:gd name="T15" fmla="*/ 52 h 55"/>
                <a:gd name="T16" fmla="*/ 60 w 74"/>
                <a:gd name="T17" fmla="*/ 48 h 55"/>
                <a:gd name="T18" fmla="*/ 72 w 74"/>
                <a:gd name="T19" fmla="*/ 31 h 55"/>
                <a:gd name="T20" fmla="*/ 69 w 74"/>
                <a:gd name="T21" fmla="*/ 16 h 55"/>
                <a:gd name="T22" fmla="*/ 61 w 74"/>
                <a:gd name="T23" fmla="*/ 5 h 55"/>
                <a:gd name="T24" fmla="*/ 55 w 74"/>
                <a:gd name="T25" fmla="*/ 8 h 55"/>
                <a:gd name="T26" fmla="*/ 44 w 74"/>
                <a:gd name="T27" fmla="*/ 2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" h="55">
                  <a:moveTo>
                    <a:pt x="44" y="2"/>
                  </a:moveTo>
                  <a:cubicBezTo>
                    <a:pt x="38" y="2"/>
                    <a:pt x="31" y="2"/>
                    <a:pt x="25" y="10"/>
                  </a:cubicBezTo>
                  <a:cubicBezTo>
                    <a:pt x="18" y="17"/>
                    <a:pt x="17" y="17"/>
                    <a:pt x="11" y="20"/>
                  </a:cubicBezTo>
                  <a:cubicBezTo>
                    <a:pt x="6" y="23"/>
                    <a:pt x="5" y="24"/>
                    <a:pt x="5" y="32"/>
                  </a:cubicBezTo>
                  <a:cubicBezTo>
                    <a:pt x="6" y="39"/>
                    <a:pt x="0" y="45"/>
                    <a:pt x="5" y="46"/>
                  </a:cubicBezTo>
                  <a:cubicBezTo>
                    <a:pt x="9" y="46"/>
                    <a:pt x="13" y="43"/>
                    <a:pt x="21" y="41"/>
                  </a:cubicBezTo>
                  <a:cubicBezTo>
                    <a:pt x="30" y="38"/>
                    <a:pt x="34" y="35"/>
                    <a:pt x="37" y="40"/>
                  </a:cubicBezTo>
                  <a:cubicBezTo>
                    <a:pt x="39" y="45"/>
                    <a:pt x="38" y="51"/>
                    <a:pt x="44" y="52"/>
                  </a:cubicBezTo>
                  <a:cubicBezTo>
                    <a:pt x="51" y="52"/>
                    <a:pt x="55" y="55"/>
                    <a:pt x="60" y="48"/>
                  </a:cubicBezTo>
                  <a:cubicBezTo>
                    <a:pt x="66" y="41"/>
                    <a:pt x="70" y="39"/>
                    <a:pt x="72" y="31"/>
                  </a:cubicBezTo>
                  <a:cubicBezTo>
                    <a:pt x="74" y="23"/>
                    <a:pt x="74" y="23"/>
                    <a:pt x="69" y="16"/>
                  </a:cubicBezTo>
                  <a:cubicBezTo>
                    <a:pt x="64" y="9"/>
                    <a:pt x="62" y="11"/>
                    <a:pt x="61" y="5"/>
                  </a:cubicBezTo>
                  <a:cubicBezTo>
                    <a:pt x="60" y="0"/>
                    <a:pt x="58" y="7"/>
                    <a:pt x="55" y="8"/>
                  </a:cubicBezTo>
                  <a:cubicBezTo>
                    <a:pt x="52" y="10"/>
                    <a:pt x="47" y="2"/>
                    <a:pt x="44" y="2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2" name="Freeform 15"/>
            <p:cNvSpPr>
              <a:spLocks/>
            </p:cNvSpPr>
            <p:nvPr/>
          </p:nvSpPr>
          <p:spPr bwMode="auto">
            <a:xfrm>
              <a:off x="4633913" y="5853113"/>
              <a:ext cx="242888" cy="153988"/>
            </a:xfrm>
            <a:custGeom>
              <a:avLst/>
              <a:gdLst>
                <a:gd name="T0" fmla="*/ 3 w 49"/>
                <a:gd name="T1" fmla="*/ 2 h 31"/>
                <a:gd name="T2" fmla="*/ 14 w 49"/>
                <a:gd name="T3" fmla="*/ 8 h 31"/>
                <a:gd name="T4" fmla="*/ 23 w 49"/>
                <a:gd name="T5" fmla="*/ 17 h 31"/>
                <a:gd name="T6" fmla="*/ 26 w 49"/>
                <a:gd name="T7" fmla="*/ 24 h 31"/>
                <a:gd name="T8" fmla="*/ 45 w 49"/>
                <a:gd name="T9" fmla="*/ 27 h 31"/>
                <a:gd name="T10" fmla="*/ 37 w 49"/>
                <a:gd name="T11" fmla="*/ 29 h 31"/>
                <a:gd name="T12" fmla="*/ 18 w 49"/>
                <a:gd name="T13" fmla="*/ 21 h 31"/>
                <a:gd name="T14" fmla="*/ 9 w 49"/>
                <a:gd name="T15" fmla="*/ 12 h 31"/>
                <a:gd name="T16" fmla="*/ 3 w 49"/>
                <a:gd name="T1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31">
                  <a:moveTo>
                    <a:pt x="3" y="2"/>
                  </a:moveTo>
                  <a:cubicBezTo>
                    <a:pt x="5" y="0"/>
                    <a:pt x="10" y="3"/>
                    <a:pt x="14" y="8"/>
                  </a:cubicBezTo>
                  <a:cubicBezTo>
                    <a:pt x="18" y="13"/>
                    <a:pt x="21" y="14"/>
                    <a:pt x="23" y="17"/>
                  </a:cubicBezTo>
                  <a:cubicBezTo>
                    <a:pt x="24" y="20"/>
                    <a:pt x="22" y="22"/>
                    <a:pt x="26" y="24"/>
                  </a:cubicBezTo>
                  <a:cubicBezTo>
                    <a:pt x="31" y="26"/>
                    <a:pt x="41" y="27"/>
                    <a:pt x="45" y="27"/>
                  </a:cubicBezTo>
                  <a:cubicBezTo>
                    <a:pt x="49" y="28"/>
                    <a:pt x="46" y="31"/>
                    <a:pt x="37" y="29"/>
                  </a:cubicBezTo>
                  <a:cubicBezTo>
                    <a:pt x="27" y="26"/>
                    <a:pt x="23" y="29"/>
                    <a:pt x="18" y="21"/>
                  </a:cubicBezTo>
                  <a:cubicBezTo>
                    <a:pt x="12" y="14"/>
                    <a:pt x="12" y="17"/>
                    <a:pt x="9" y="12"/>
                  </a:cubicBezTo>
                  <a:cubicBezTo>
                    <a:pt x="6" y="7"/>
                    <a:pt x="0" y="4"/>
                    <a:pt x="3" y="2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3" name="Freeform 16"/>
            <p:cNvSpPr>
              <a:spLocks/>
            </p:cNvSpPr>
            <p:nvPr/>
          </p:nvSpPr>
          <p:spPr bwMode="auto">
            <a:xfrm>
              <a:off x="4772026" y="5843588"/>
              <a:ext cx="84138" cy="112713"/>
            </a:xfrm>
            <a:custGeom>
              <a:avLst/>
              <a:gdLst>
                <a:gd name="T0" fmla="*/ 6 w 17"/>
                <a:gd name="T1" fmla="*/ 7 h 23"/>
                <a:gd name="T2" fmla="*/ 0 w 17"/>
                <a:gd name="T3" fmla="*/ 11 h 23"/>
                <a:gd name="T4" fmla="*/ 3 w 17"/>
                <a:gd name="T5" fmla="*/ 20 h 23"/>
                <a:gd name="T6" fmla="*/ 12 w 17"/>
                <a:gd name="T7" fmla="*/ 22 h 23"/>
                <a:gd name="T8" fmla="*/ 15 w 17"/>
                <a:gd name="T9" fmla="*/ 15 h 23"/>
                <a:gd name="T10" fmla="*/ 16 w 17"/>
                <a:gd name="T11" fmla="*/ 7 h 23"/>
                <a:gd name="T12" fmla="*/ 13 w 17"/>
                <a:gd name="T13" fmla="*/ 1 h 23"/>
                <a:gd name="T14" fmla="*/ 6 w 17"/>
                <a:gd name="T15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23">
                  <a:moveTo>
                    <a:pt x="6" y="7"/>
                  </a:moveTo>
                  <a:cubicBezTo>
                    <a:pt x="3" y="9"/>
                    <a:pt x="0" y="8"/>
                    <a:pt x="0" y="11"/>
                  </a:cubicBezTo>
                  <a:cubicBezTo>
                    <a:pt x="0" y="14"/>
                    <a:pt x="0" y="20"/>
                    <a:pt x="3" y="20"/>
                  </a:cubicBezTo>
                  <a:cubicBezTo>
                    <a:pt x="6" y="20"/>
                    <a:pt x="11" y="23"/>
                    <a:pt x="12" y="22"/>
                  </a:cubicBezTo>
                  <a:cubicBezTo>
                    <a:pt x="13" y="20"/>
                    <a:pt x="13" y="17"/>
                    <a:pt x="15" y="15"/>
                  </a:cubicBezTo>
                  <a:cubicBezTo>
                    <a:pt x="17" y="12"/>
                    <a:pt x="14" y="12"/>
                    <a:pt x="16" y="7"/>
                  </a:cubicBezTo>
                  <a:cubicBezTo>
                    <a:pt x="17" y="2"/>
                    <a:pt x="16" y="0"/>
                    <a:pt x="13" y="1"/>
                  </a:cubicBezTo>
                  <a:cubicBezTo>
                    <a:pt x="11" y="1"/>
                    <a:pt x="9" y="5"/>
                    <a:pt x="6" y="7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4" name="Freeform 17"/>
            <p:cNvSpPr>
              <a:spLocks/>
            </p:cNvSpPr>
            <p:nvPr/>
          </p:nvSpPr>
          <p:spPr bwMode="auto">
            <a:xfrm>
              <a:off x="4960938" y="5916613"/>
              <a:ext cx="177800" cy="95250"/>
            </a:xfrm>
            <a:custGeom>
              <a:avLst/>
              <a:gdLst>
                <a:gd name="T0" fmla="*/ 4 w 36"/>
                <a:gd name="T1" fmla="*/ 2 h 19"/>
                <a:gd name="T2" fmla="*/ 13 w 36"/>
                <a:gd name="T3" fmla="*/ 2 h 19"/>
                <a:gd name="T4" fmla="*/ 28 w 36"/>
                <a:gd name="T5" fmla="*/ 7 h 19"/>
                <a:gd name="T6" fmla="*/ 31 w 36"/>
                <a:gd name="T7" fmla="*/ 13 h 19"/>
                <a:gd name="T8" fmla="*/ 30 w 36"/>
                <a:gd name="T9" fmla="*/ 17 h 19"/>
                <a:gd name="T10" fmla="*/ 22 w 36"/>
                <a:gd name="T11" fmla="*/ 14 h 19"/>
                <a:gd name="T12" fmla="*/ 13 w 36"/>
                <a:gd name="T13" fmla="*/ 14 h 19"/>
                <a:gd name="T14" fmla="*/ 9 w 36"/>
                <a:gd name="T15" fmla="*/ 7 h 19"/>
                <a:gd name="T16" fmla="*/ 4 w 36"/>
                <a:gd name="T17" fmla="*/ 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19">
                  <a:moveTo>
                    <a:pt x="4" y="2"/>
                  </a:moveTo>
                  <a:cubicBezTo>
                    <a:pt x="8" y="0"/>
                    <a:pt x="10" y="0"/>
                    <a:pt x="13" y="2"/>
                  </a:cubicBezTo>
                  <a:cubicBezTo>
                    <a:pt x="17" y="3"/>
                    <a:pt x="24" y="4"/>
                    <a:pt x="28" y="7"/>
                  </a:cubicBezTo>
                  <a:cubicBezTo>
                    <a:pt x="31" y="10"/>
                    <a:pt x="28" y="11"/>
                    <a:pt x="31" y="13"/>
                  </a:cubicBezTo>
                  <a:cubicBezTo>
                    <a:pt x="34" y="16"/>
                    <a:pt x="36" y="19"/>
                    <a:pt x="30" y="17"/>
                  </a:cubicBezTo>
                  <a:cubicBezTo>
                    <a:pt x="23" y="15"/>
                    <a:pt x="25" y="13"/>
                    <a:pt x="22" y="14"/>
                  </a:cubicBezTo>
                  <a:cubicBezTo>
                    <a:pt x="18" y="14"/>
                    <a:pt x="18" y="17"/>
                    <a:pt x="13" y="14"/>
                  </a:cubicBezTo>
                  <a:cubicBezTo>
                    <a:pt x="9" y="10"/>
                    <a:pt x="12" y="8"/>
                    <a:pt x="9" y="7"/>
                  </a:cubicBezTo>
                  <a:cubicBezTo>
                    <a:pt x="6" y="6"/>
                    <a:pt x="0" y="5"/>
                    <a:pt x="4" y="2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5" name="Freeform 18"/>
            <p:cNvSpPr>
              <a:spLocks/>
            </p:cNvSpPr>
            <p:nvPr/>
          </p:nvSpPr>
          <p:spPr bwMode="auto">
            <a:xfrm>
              <a:off x="4187826" y="6016625"/>
              <a:ext cx="104775" cy="138113"/>
            </a:xfrm>
            <a:custGeom>
              <a:avLst/>
              <a:gdLst>
                <a:gd name="T0" fmla="*/ 14 w 21"/>
                <a:gd name="T1" fmla="*/ 2 h 28"/>
                <a:gd name="T2" fmla="*/ 6 w 21"/>
                <a:gd name="T3" fmla="*/ 10 h 28"/>
                <a:gd name="T4" fmla="*/ 4 w 21"/>
                <a:gd name="T5" fmla="*/ 16 h 28"/>
                <a:gd name="T6" fmla="*/ 5 w 21"/>
                <a:gd name="T7" fmla="*/ 27 h 28"/>
                <a:gd name="T8" fmla="*/ 14 w 21"/>
                <a:gd name="T9" fmla="*/ 12 h 28"/>
                <a:gd name="T10" fmla="*/ 14 w 21"/>
                <a:gd name="T11" fmla="*/ 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28">
                  <a:moveTo>
                    <a:pt x="14" y="2"/>
                  </a:moveTo>
                  <a:cubicBezTo>
                    <a:pt x="10" y="4"/>
                    <a:pt x="9" y="7"/>
                    <a:pt x="6" y="10"/>
                  </a:cubicBezTo>
                  <a:cubicBezTo>
                    <a:pt x="4" y="12"/>
                    <a:pt x="5" y="12"/>
                    <a:pt x="4" y="16"/>
                  </a:cubicBezTo>
                  <a:cubicBezTo>
                    <a:pt x="3" y="20"/>
                    <a:pt x="0" y="27"/>
                    <a:pt x="5" y="27"/>
                  </a:cubicBezTo>
                  <a:cubicBezTo>
                    <a:pt x="11" y="28"/>
                    <a:pt x="12" y="17"/>
                    <a:pt x="14" y="12"/>
                  </a:cubicBezTo>
                  <a:cubicBezTo>
                    <a:pt x="16" y="8"/>
                    <a:pt x="21" y="0"/>
                    <a:pt x="14" y="2"/>
                  </a:cubicBezTo>
                  <a:close/>
                </a:path>
              </a:pathLst>
            </a:custGeom>
            <a:grpFill/>
            <a:ln w="9525">
              <a:solidFill>
                <a:srgbClr val="FFFFFF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07" name="Rectangle 70"/>
          <p:cNvSpPr>
            <a:spLocks noChangeArrowheads="1"/>
          </p:cNvSpPr>
          <p:nvPr/>
        </p:nvSpPr>
        <p:spPr bwMode="auto">
          <a:xfrm>
            <a:off x="9114225" y="2008600"/>
            <a:ext cx="2995736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45720" tIns="18288" rIns="27432" bIns="18288"/>
          <a:lstStyle/>
          <a:p>
            <a:pPr>
              <a:lnSpc>
                <a:spcPct val="85000"/>
              </a:lnSpc>
              <a:spcBef>
                <a:spcPts val="200"/>
              </a:spcBef>
            </a:pPr>
            <a:r>
              <a:rPr lang="en-US" sz="2000" b="1" dirty="0">
                <a:solidFill>
                  <a:srgbClr val="CE5200"/>
                </a:solidFill>
                <a:latin typeface="Arial"/>
                <a:cs typeface="Arial"/>
              </a:rPr>
              <a:t>Mention prediction power</a:t>
            </a:r>
            <a:endParaRPr lang="en-US" sz="2000" dirty="0">
              <a:solidFill>
                <a:srgbClr val="6C6C6C"/>
              </a:solidFill>
              <a:latin typeface="Arial"/>
              <a:cs typeface="Arial"/>
            </a:endParaRPr>
          </a:p>
        </p:txBody>
      </p:sp>
      <p:sp>
        <p:nvSpPr>
          <p:cNvPr id="113" name="Oval 1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16200000">
            <a:off x="8982340" y="2515035"/>
            <a:ext cx="1120779" cy="1368592"/>
          </a:xfrm>
          <a:prstGeom prst="ellipse">
            <a:avLst/>
          </a:prstGeom>
          <a:gradFill flip="none" rotWithShape="1">
            <a:gsLst>
              <a:gs pos="0">
                <a:srgbClr val="E76300"/>
              </a:gs>
              <a:gs pos="100000">
                <a:srgbClr val="CE5200"/>
              </a:gs>
            </a:gsLst>
            <a:lin ang="2700000" scaled="1"/>
            <a:tileRect/>
          </a:gradFill>
          <a:ln w="12700">
            <a:noFill/>
            <a:miter lim="800000"/>
            <a:headEnd/>
            <a:tailEnd/>
          </a:ln>
          <a:effectLst/>
        </p:spPr>
        <p:txBody>
          <a:bodyPr lIns="18288" tIns="18288" rIns="18288" bIns="18288" anchor="ctr" anchorCtr="1"/>
          <a:lstStyle/>
          <a:p>
            <a:pPr algn="ctr">
              <a:lnSpc>
                <a:spcPct val="85000"/>
              </a:lnSpc>
              <a:spcBef>
                <a:spcPts val="20"/>
              </a:spcBef>
            </a:pPr>
            <a:endParaRPr lang="en-US" sz="1600" dirty="0">
              <a:solidFill>
                <a:srgbClr val="FFFFFF"/>
              </a:solidFill>
              <a:latin typeface="Arial Narrow" pitchFamily="112" charset="0"/>
            </a:endParaRPr>
          </a:p>
        </p:txBody>
      </p:sp>
      <p:sp>
        <p:nvSpPr>
          <p:cNvPr id="118" name="Freeform 2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/>
        </p:nvSpPr>
        <p:spPr bwMode="auto">
          <a:xfrm>
            <a:off x="9162915" y="2881331"/>
            <a:ext cx="670282" cy="618897"/>
          </a:xfrm>
          <a:custGeom>
            <a:avLst/>
            <a:gdLst>
              <a:gd name="T0" fmla="*/ 250 w 273"/>
              <a:gd name="T1" fmla="*/ 122 h 308"/>
              <a:gd name="T2" fmla="*/ 229 w 273"/>
              <a:gd name="T3" fmla="*/ 136 h 308"/>
              <a:gd name="T4" fmla="*/ 227 w 273"/>
              <a:gd name="T5" fmla="*/ 136 h 308"/>
              <a:gd name="T6" fmla="*/ 204 w 273"/>
              <a:gd name="T7" fmla="*/ 114 h 308"/>
              <a:gd name="T8" fmla="*/ 181 w 273"/>
              <a:gd name="T9" fmla="*/ 132 h 308"/>
              <a:gd name="T10" fmla="*/ 180 w 273"/>
              <a:gd name="T11" fmla="*/ 132 h 308"/>
              <a:gd name="T12" fmla="*/ 180 w 273"/>
              <a:gd name="T13" fmla="*/ 128 h 308"/>
              <a:gd name="T14" fmla="*/ 157 w 273"/>
              <a:gd name="T15" fmla="*/ 105 h 308"/>
              <a:gd name="T16" fmla="*/ 134 w 273"/>
              <a:gd name="T17" fmla="*/ 128 h 308"/>
              <a:gd name="T18" fmla="*/ 134 w 273"/>
              <a:gd name="T19" fmla="*/ 27 h 308"/>
              <a:gd name="T20" fmla="*/ 110 w 273"/>
              <a:gd name="T21" fmla="*/ 0 h 308"/>
              <a:gd name="T22" fmla="*/ 87 w 273"/>
              <a:gd name="T23" fmla="*/ 27 h 308"/>
              <a:gd name="T24" fmla="*/ 87 w 273"/>
              <a:gd name="T25" fmla="*/ 158 h 308"/>
              <a:gd name="T26" fmla="*/ 87 w 273"/>
              <a:gd name="T27" fmla="*/ 168 h 308"/>
              <a:gd name="T28" fmla="*/ 87 w 273"/>
              <a:gd name="T29" fmla="*/ 206 h 308"/>
              <a:gd name="T30" fmla="*/ 48 w 273"/>
              <a:gd name="T31" fmla="*/ 167 h 308"/>
              <a:gd name="T32" fmla="*/ 10 w 273"/>
              <a:gd name="T33" fmla="*/ 167 h 308"/>
              <a:gd name="T34" fmla="*/ 10 w 273"/>
              <a:gd name="T35" fmla="*/ 205 h 308"/>
              <a:gd name="T36" fmla="*/ 87 w 273"/>
              <a:gd name="T37" fmla="*/ 282 h 308"/>
              <a:gd name="T38" fmla="*/ 180 w 273"/>
              <a:gd name="T39" fmla="*/ 308 h 308"/>
              <a:gd name="T40" fmla="*/ 273 w 273"/>
              <a:gd name="T41" fmla="*/ 223 h 308"/>
              <a:gd name="T42" fmla="*/ 273 w 273"/>
              <a:gd name="T43" fmla="*/ 158 h 308"/>
              <a:gd name="T44" fmla="*/ 273 w 273"/>
              <a:gd name="T45" fmla="*/ 146 h 308"/>
              <a:gd name="T46" fmla="*/ 250 w 273"/>
              <a:gd name="T47" fmla="*/ 122 h 3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73" h="308">
                <a:moveTo>
                  <a:pt x="250" y="122"/>
                </a:moveTo>
                <a:cubicBezTo>
                  <a:pt x="241" y="122"/>
                  <a:pt x="233" y="128"/>
                  <a:pt x="229" y="136"/>
                </a:cubicBezTo>
                <a:cubicBezTo>
                  <a:pt x="228" y="136"/>
                  <a:pt x="227" y="136"/>
                  <a:pt x="227" y="136"/>
                </a:cubicBezTo>
                <a:cubicBezTo>
                  <a:pt x="226" y="123"/>
                  <a:pt x="216" y="114"/>
                  <a:pt x="204" y="114"/>
                </a:cubicBezTo>
                <a:cubicBezTo>
                  <a:pt x="192" y="114"/>
                  <a:pt x="183" y="122"/>
                  <a:pt x="181" y="132"/>
                </a:cubicBezTo>
                <a:cubicBezTo>
                  <a:pt x="181" y="132"/>
                  <a:pt x="180" y="132"/>
                  <a:pt x="180" y="132"/>
                </a:cubicBezTo>
                <a:cubicBezTo>
                  <a:pt x="180" y="128"/>
                  <a:pt x="180" y="128"/>
                  <a:pt x="180" y="128"/>
                </a:cubicBezTo>
                <a:cubicBezTo>
                  <a:pt x="180" y="116"/>
                  <a:pt x="170" y="105"/>
                  <a:pt x="157" y="105"/>
                </a:cubicBezTo>
                <a:cubicBezTo>
                  <a:pt x="144" y="105"/>
                  <a:pt x="134" y="116"/>
                  <a:pt x="134" y="128"/>
                </a:cubicBezTo>
                <a:cubicBezTo>
                  <a:pt x="134" y="27"/>
                  <a:pt x="134" y="27"/>
                  <a:pt x="134" y="27"/>
                </a:cubicBezTo>
                <a:cubicBezTo>
                  <a:pt x="134" y="12"/>
                  <a:pt x="123" y="0"/>
                  <a:pt x="110" y="0"/>
                </a:cubicBezTo>
                <a:cubicBezTo>
                  <a:pt x="97" y="0"/>
                  <a:pt x="87" y="12"/>
                  <a:pt x="87" y="27"/>
                </a:cubicBezTo>
                <a:cubicBezTo>
                  <a:pt x="87" y="158"/>
                  <a:pt x="87" y="158"/>
                  <a:pt x="87" y="158"/>
                </a:cubicBezTo>
                <a:cubicBezTo>
                  <a:pt x="87" y="168"/>
                  <a:pt x="87" y="168"/>
                  <a:pt x="87" y="168"/>
                </a:cubicBezTo>
                <a:cubicBezTo>
                  <a:pt x="87" y="206"/>
                  <a:pt x="87" y="206"/>
                  <a:pt x="87" y="206"/>
                </a:cubicBezTo>
                <a:cubicBezTo>
                  <a:pt x="48" y="167"/>
                  <a:pt x="48" y="167"/>
                  <a:pt x="48" y="167"/>
                </a:cubicBezTo>
                <a:cubicBezTo>
                  <a:pt x="38" y="156"/>
                  <a:pt x="21" y="156"/>
                  <a:pt x="10" y="167"/>
                </a:cubicBezTo>
                <a:cubicBezTo>
                  <a:pt x="0" y="178"/>
                  <a:pt x="0" y="195"/>
                  <a:pt x="10" y="205"/>
                </a:cubicBezTo>
                <a:cubicBezTo>
                  <a:pt x="87" y="282"/>
                  <a:pt x="87" y="282"/>
                  <a:pt x="87" y="282"/>
                </a:cubicBezTo>
                <a:cubicBezTo>
                  <a:pt x="87" y="282"/>
                  <a:pt x="102" y="308"/>
                  <a:pt x="180" y="308"/>
                </a:cubicBezTo>
                <a:cubicBezTo>
                  <a:pt x="273" y="308"/>
                  <a:pt x="273" y="223"/>
                  <a:pt x="273" y="223"/>
                </a:cubicBezTo>
                <a:cubicBezTo>
                  <a:pt x="273" y="158"/>
                  <a:pt x="273" y="158"/>
                  <a:pt x="273" y="158"/>
                </a:cubicBezTo>
                <a:cubicBezTo>
                  <a:pt x="273" y="146"/>
                  <a:pt x="273" y="146"/>
                  <a:pt x="273" y="146"/>
                </a:cubicBezTo>
                <a:cubicBezTo>
                  <a:pt x="273" y="133"/>
                  <a:pt x="263" y="122"/>
                  <a:pt x="250" y="122"/>
                </a:cubicBezTo>
                <a:close/>
              </a:path>
            </a:pathLst>
          </a:custGeom>
          <a:noFill/>
          <a:ln>
            <a:solidFill>
              <a:srgbClr val="FFFFFF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206" name="Rectangle 70"/>
          <p:cNvSpPr>
            <a:spLocks noChangeArrowheads="1"/>
          </p:cNvSpPr>
          <p:nvPr/>
        </p:nvSpPr>
        <p:spPr bwMode="auto">
          <a:xfrm>
            <a:off x="9764226" y="5346364"/>
            <a:ext cx="2326215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45720" tIns="18288" rIns="27432" bIns="18288"/>
          <a:lstStyle/>
          <a:p>
            <a:pPr>
              <a:lnSpc>
                <a:spcPct val="85000"/>
              </a:lnSpc>
              <a:spcBef>
                <a:spcPts val="200"/>
              </a:spcBef>
            </a:pPr>
            <a:r>
              <a:rPr lang="en-US" sz="1200" dirty="0">
                <a:solidFill>
                  <a:srgbClr val="6C6C6C"/>
                </a:solidFill>
                <a:latin typeface="Arial"/>
                <a:cs typeface="Arial"/>
              </a:rPr>
              <a:t>Place additional content here.</a:t>
            </a:r>
          </a:p>
        </p:txBody>
      </p:sp>
      <p:sp>
        <p:nvSpPr>
          <p:cNvPr id="105" name="Oval 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16200000">
            <a:off x="9820252" y="3847868"/>
            <a:ext cx="1174198" cy="1433823"/>
          </a:xfrm>
          <a:prstGeom prst="ellipse">
            <a:avLst/>
          </a:prstGeom>
          <a:gradFill flip="none" rotWithShape="1">
            <a:gsLst>
              <a:gs pos="0">
                <a:srgbClr val="EB1000"/>
              </a:gs>
              <a:gs pos="100000">
                <a:srgbClr val="BB0000"/>
              </a:gs>
            </a:gsLst>
            <a:lin ang="2700000" scaled="1"/>
            <a:tileRect/>
          </a:gradFill>
          <a:ln w="12700">
            <a:noFill/>
            <a:miter lim="800000"/>
            <a:headEnd/>
            <a:tailEnd/>
          </a:ln>
          <a:effectLst/>
        </p:spPr>
        <p:txBody>
          <a:bodyPr lIns="18288" tIns="18288" rIns="18288" bIns="18288" anchor="ctr" anchorCtr="1"/>
          <a:lstStyle/>
          <a:p>
            <a:pPr algn="ctr">
              <a:lnSpc>
                <a:spcPct val="85000"/>
              </a:lnSpc>
              <a:spcBef>
                <a:spcPts val="20"/>
              </a:spcBef>
            </a:pPr>
            <a:endParaRPr lang="en-US" sz="1600" dirty="0">
              <a:solidFill>
                <a:srgbClr val="FFFFFF"/>
              </a:solidFill>
              <a:latin typeface="Arial Narrow" pitchFamily="112" charset="0"/>
            </a:endParaRPr>
          </a:p>
        </p:txBody>
      </p:sp>
      <p:sp>
        <p:nvSpPr>
          <p:cNvPr id="108" name="Freeform 1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EditPoints="1"/>
          </p:cNvSpPr>
          <p:nvPr/>
        </p:nvSpPr>
        <p:spPr bwMode="auto">
          <a:xfrm>
            <a:off x="9866331" y="4227564"/>
            <a:ext cx="1004684" cy="591361"/>
          </a:xfrm>
          <a:custGeom>
            <a:avLst/>
            <a:gdLst>
              <a:gd name="T0" fmla="*/ 446 w 448"/>
              <a:gd name="T1" fmla="*/ 296 h 322"/>
              <a:gd name="T2" fmla="*/ 421 w 448"/>
              <a:gd name="T3" fmla="*/ 245 h 322"/>
              <a:gd name="T4" fmla="*/ 415 w 448"/>
              <a:gd name="T5" fmla="*/ 235 h 322"/>
              <a:gd name="T6" fmla="*/ 418 w 448"/>
              <a:gd name="T7" fmla="*/ 227 h 322"/>
              <a:gd name="T8" fmla="*/ 418 w 448"/>
              <a:gd name="T9" fmla="*/ 10 h 322"/>
              <a:gd name="T10" fmla="*/ 408 w 448"/>
              <a:gd name="T11" fmla="*/ 0 h 322"/>
              <a:gd name="T12" fmla="*/ 43 w 448"/>
              <a:gd name="T13" fmla="*/ 0 h 322"/>
              <a:gd name="T14" fmla="*/ 33 w 448"/>
              <a:gd name="T15" fmla="*/ 10 h 322"/>
              <a:gd name="T16" fmla="*/ 33 w 448"/>
              <a:gd name="T17" fmla="*/ 227 h 322"/>
              <a:gd name="T18" fmla="*/ 36 w 448"/>
              <a:gd name="T19" fmla="*/ 236 h 322"/>
              <a:gd name="T20" fmla="*/ 28 w 448"/>
              <a:gd name="T21" fmla="*/ 246 h 322"/>
              <a:gd name="T22" fmla="*/ 1 w 448"/>
              <a:gd name="T23" fmla="*/ 296 h 322"/>
              <a:gd name="T24" fmla="*/ 3 w 448"/>
              <a:gd name="T25" fmla="*/ 315 h 322"/>
              <a:gd name="T26" fmla="*/ 4 w 448"/>
              <a:gd name="T27" fmla="*/ 316 h 322"/>
              <a:gd name="T28" fmla="*/ 9 w 448"/>
              <a:gd name="T29" fmla="*/ 321 h 322"/>
              <a:gd name="T30" fmla="*/ 62 w 448"/>
              <a:gd name="T31" fmla="*/ 321 h 322"/>
              <a:gd name="T32" fmla="*/ 440 w 448"/>
              <a:gd name="T33" fmla="*/ 321 h 322"/>
              <a:gd name="T34" fmla="*/ 441 w 448"/>
              <a:gd name="T35" fmla="*/ 321 h 322"/>
              <a:gd name="T36" fmla="*/ 444 w 448"/>
              <a:gd name="T37" fmla="*/ 319 h 322"/>
              <a:gd name="T38" fmla="*/ 447 w 448"/>
              <a:gd name="T39" fmla="*/ 314 h 322"/>
              <a:gd name="T40" fmla="*/ 446 w 448"/>
              <a:gd name="T41" fmla="*/ 296 h 322"/>
              <a:gd name="T42" fmla="*/ 390 w 448"/>
              <a:gd name="T43" fmla="*/ 38 h 322"/>
              <a:gd name="T44" fmla="*/ 390 w 448"/>
              <a:gd name="T45" fmla="*/ 212 h 322"/>
              <a:gd name="T46" fmla="*/ 381 w 448"/>
              <a:gd name="T47" fmla="*/ 221 h 322"/>
              <a:gd name="T48" fmla="*/ 380 w 448"/>
              <a:gd name="T49" fmla="*/ 221 h 322"/>
              <a:gd name="T50" fmla="*/ 313 w 448"/>
              <a:gd name="T51" fmla="*/ 221 h 322"/>
              <a:gd name="T52" fmla="*/ 112 w 448"/>
              <a:gd name="T53" fmla="*/ 221 h 322"/>
              <a:gd name="T54" fmla="*/ 89 w 448"/>
              <a:gd name="T55" fmla="*/ 221 h 322"/>
              <a:gd name="T56" fmla="*/ 70 w 448"/>
              <a:gd name="T57" fmla="*/ 221 h 322"/>
              <a:gd name="T58" fmla="*/ 64 w 448"/>
              <a:gd name="T59" fmla="*/ 219 h 322"/>
              <a:gd name="T60" fmla="*/ 62 w 448"/>
              <a:gd name="T61" fmla="*/ 216 h 322"/>
              <a:gd name="T62" fmla="*/ 61 w 448"/>
              <a:gd name="T63" fmla="*/ 212 h 322"/>
              <a:gd name="T64" fmla="*/ 61 w 448"/>
              <a:gd name="T65" fmla="*/ 201 h 322"/>
              <a:gd name="T66" fmla="*/ 61 w 448"/>
              <a:gd name="T67" fmla="*/ 195 h 322"/>
              <a:gd name="T68" fmla="*/ 61 w 448"/>
              <a:gd name="T69" fmla="*/ 195 h 322"/>
              <a:gd name="T70" fmla="*/ 61 w 448"/>
              <a:gd name="T71" fmla="*/ 35 h 322"/>
              <a:gd name="T72" fmla="*/ 70 w 448"/>
              <a:gd name="T73" fmla="*/ 26 h 322"/>
              <a:gd name="T74" fmla="*/ 381 w 448"/>
              <a:gd name="T75" fmla="*/ 26 h 322"/>
              <a:gd name="T76" fmla="*/ 383 w 448"/>
              <a:gd name="T77" fmla="*/ 26 h 322"/>
              <a:gd name="T78" fmla="*/ 390 w 448"/>
              <a:gd name="T79" fmla="*/ 38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48" h="322">
                <a:moveTo>
                  <a:pt x="446" y="296"/>
                </a:moveTo>
                <a:cubicBezTo>
                  <a:pt x="421" y="245"/>
                  <a:pt x="421" y="245"/>
                  <a:pt x="421" y="245"/>
                </a:cubicBezTo>
                <a:cubicBezTo>
                  <a:pt x="419" y="240"/>
                  <a:pt x="417" y="237"/>
                  <a:pt x="415" y="235"/>
                </a:cubicBezTo>
                <a:cubicBezTo>
                  <a:pt x="417" y="233"/>
                  <a:pt x="418" y="231"/>
                  <a:pt x="418" y="227"/>
                </a:cubicBezTo>
                <a:cubicBezTo>
                  <a:pt x="418" y="10"/>
                  <a:pt x="418" y="10"/>
                  <a:pt x="418" y="10"/>
                </a:cubicBezTo>
                <a:cubicBezTo>
                  <a:pt x="418" y="4"/>
                  <a:pt x="414" y="0"/>
                  <a:pt x="408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37" y="0"/>
                  <a:pt x="33" y="4"/>
                  <a:pt x="33" y="10"/>
                </a:cubicBezTo>
                <a:cubicBezTo>
                  <a:pt x="33" y="227"/>
                  <a:pt x="33" y="227"/>
                  <a:pt x="33" y="227"/>
                </a:cubicBezTo>
                <a:cubicBezTo>
                  <a:pt x="33" y="231"/>
                  <a:pt x="34" y="234"/>
                  <a:pt x="36" y="236"/>
                </a:cubicBezTo>
                <a:cubicBezTo>
                  <a:pt x="32" y="236"/>
                  <a:pt x="30" y="239"/>
                  <a:pt x="28" y="246"/>
                </a:cubicBezTo>
                <a:cubicBezTo>
                  <a:pt x="1" y="296"/>
                  <a:pt x="1" y="296"/>
                  <a:pt x="1" y="296"/>
                </a:cubicBezTo>
                <a:cubicBezTo>
                  <a:pt x="0" y="301"/>
                  <a:pt x="1" y="310"/>
                  <a:pt x="3" y="315"/>
                </a:cubicBezTo>
                <a:cubicBezTo>
                  <a:pt x="4" y="316"/>
                  <a:pt x="4" y="316"/>
                  <a:pt x="4" y="316"/>
                </a:cubicBezTo>
                <a:cubicBezTo>
                  <a:pt x="5" y="319"/>
                  <a:pt x="7" y="321"/>
                  <a:pt x="9" y="321"/>
                </a:cubicBezTo>
                <a:cubicBezTo>
                  <a:pt x="62" y="321"/>
                  <a:pt x="62" y="321"/>
                  <a:pt x="62" y="321"/>
                </a:cubicBezTo>
                <a:cubicBezTo>
                  <a:pt x="174" y="321"/>
                  <a:pt x="424" y="322"/>
                  <a:pt x="440" y="321"/>
                </a:cubicBezTo>
                <a:cubicBezTo>
                  <a:pt x="441" y="321"/>
                  <a:pt x="441" y="321"/>
                  <a:pt x="441" y="321"/>
                </a:cubicBezTo>
                <a:cubicBezTo>
                  <a:pt x="442" y="321"/>
                  <a:pt x="443" y="320"/>
                  <a:pt x="444" y="319"/>
                </a:cubicBezTo>
                <a:cubicBezTo>
                  <a:pt x="445" y="317"/>
                  <a:pt x="446" y="316"/>
                  <a:pt x="447" y="314"/>
                </a:cubicBezTo>
                <a:cubicBezTo>
                  <a:pt x="448" y="308"/>
                  <a:pt x="448" y="301"/>
                  <a:pt x="446" y="296"/>
                </a:cubicBezTo>
                <a:close/>
                <a:moveTo>
                  <a:pt x="390" y="38"/>
                </a:moveTo>
                <a:cubicBezTo>
                  <a:pt x="390" y="212"/>
                  <a:pt x="390" y="212"/>
                  <a:pt x="390" y="212"/>
                </a:cubicBezTo>
                <a:cubicBezTo>
                  <a:pt x="390" y="217"/>
                  <a:pt x="386" y="221"/>
                  <a:pt x="381" y="221"/>
                </a:cubicBezTo>
                <a:cubicBezTo>
                  <a:pt x="380" y="221"/>
                  <a:pt x="380" y="221"/>
                  <a:pt x="380" y="221"/>
                </a:cubicBezTo>
                <a:cubicBezTo>
                  <a:pt x="375" y="221"/>
                  <a:pt x="348" y="221"/>
                  <a:pt x="313" y="221"/>
                </a:cubicBezTo>
                <a:cubicBezTo>
                  <a:pt x="112" y="221"/>
                  <a:pt x="112" y="221"/>
                  <a:pt x="112" y="221"/>
                </a:cubicBezTo>
                <a:cubicBezTo>
                  <a:pt x="99" y="221"/>
                  <a:pt x="91" y="221"/>
                  <a:pt x="89" y="221"/>
                </a:cubicBezTo>
                <a:cubicBezTo>
                  <a:pt x="80" y="222"/>
                  <a:pt x="74" y="222"/>
                  <a:pt x="70" y="221"/>
                </a:cubicBezTo>
                <a:cubicBezTo>
                  <a:pt x="68" y="221"/>
                  <a:pt x="66" y="220"/>
                  <a:pt x="64" y="219"/>
                </a:cubicBezTo>
                <a:cubicBezTo>
                  <a:pt x="63" y="218"/>
                  <a:pt x="62" y="217"/>
                  <a:pt x="62" y="216"/>
                </a:cubicBezTo>
                <a:cubicBezTo>
                  <a:pt x="62" y="215"/>
                  <a:pt x="61" y="213"/>
                  <a:pt x="61" y="212"/>
                </a:cubicBezTo>
                <a:cubicBezTo>
                  <a:pt x="61" y="201"/>
                  <a:pt x="61" y="201"/>
                  <a:pt x="61" y="201"/>
                </a:cubicBezTo>
                <a:cubicBezTo>
                  <a:pt x="61" y="198"/>
                  <a:pt x="61" y="195"/>
                  <a:pt x="61" y="195"/>
                </a:cubicBezTo>
                <a:cubicBezTo>
                  <a:pt x="61" y="195"/>
                  <a:pt x="61" y="195"/>
                  <a:pt x="61" y="195"/>
                </a:cubicBezTo>
                <a:cubicBezTo>
                  <a:pt x="61" y="35"/>
                  <a:pt x="61" y="35"/>
                  <a:pt x="61" y="35"/>
                </a:cubicBezTo>
                <a:cubicBezTo>
                  <a:pt x="61" y="30"/>
                  <a:pt x="65" y="26"/>
                  <a:pt x="70" y="26"/>
                </a:cubicBezTo>
                <a:cubicBezTo>
                  <a:pt x="381" y="26"/>
                  <a:pt x="381" y="26"/>
                  <a:pt x="381" y="26"/>
                </a:cubicBezTo>
                <a:cubicBezTo>
                  <a:pt x="382" y="26"/>
                  <a:pt x="383" y="26"/>
                  <a:pt x="383" y="26"/>
                </a:cubicBezTo>
                <a:cubicBezTo>
                  <a:pt x="390" y="28"/>
                  <a:pt x="390" y="33"/>
                  <a:pt x="390" y="38"/>
                </a:cubicBezTo>
                <a:close/>
              </a:path>
            </a:pathLst>
          </a:custGeom>
          <a:noFill/>
          <a:ln>
            <a:solidFill>
              <a:srgbClr val="FFFFFF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48" name="Group 14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16200000">
            <a:off x="5479666" y="-275235"/>
            <a:ext cx="2766476" cy="8578064"/>
            <a:chOff x="1981200" y="1524000"/>
            <a:chExt cx="2766476" cy="7024808"/>
          </a:xfrm>
          <a:effectLst>
            <a:outerShdw blurRad="222250" dir="2700000" algn="tl" rotWithShape="0">
              <a:srgbClr val="000000">
                <a:alpha val="43000"/>
              </a:srgbClr>
            </a:outerShdw>
          </a:effectLst>
        </p:grpSpPr>
        <p:sp>
          <p:nvSpPr>
            <p:cNvPr id="149" name="Oval 148"/>
            <p:cNvSpPr/>
            <p:nvPr/>
          </p:nvSpPr>
          <p:spPr>
            <a:xfrm>
              <a:off x="2744207" y="5697671"/>
              <a:ext cx="966050" cy="966048"/>
            </a:xfrm>
            <a:prstGeom prst="ellipse">
              <a:avLst/>
            </a:prstGeom>
            <a:noFill/>
            <a:ln w="889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0" name="Oval 149"/>
            <p:cNvSpPr/>
            <p:nvPr/>
          </p:nvSpPr>
          <p:spPr>
            <a:xfrm>
              <a:off x="2215894" y="7335440"/>
              <a:ext cx="1213370" cy="1213368"/>
            </a:xfrm>
            <a:prstGeom prst="ellipse">
              <a:avLst/>
            </a:prstGeom>
            <a:noFill/>
            <a:ln w="889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1" name="Oval 150"/>
            <p:cNvSpPr/>
            <p:nvPr/>
          </p:nvSpPr>
          <p:spPr>
            <a:xfrm>
              <a:off x="3589507" y="6648634"/>
              <a:ext cx="1158169" cy="1158167"/>
            </a:xfrm>
            <a:prstGeom prst="ellipse">
              <a:avLst/>
            </a:prstGeom>
            <a:noFill/>
            <a:ln w="889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2" name="Oval 151"/>
            <p:cNvSpPr/>
            <p:nvPr/>
          </p:nvSpPr>
          <p:spPr>
            <a:xfrm>
              <a:off x="3695170" y="1524000"/>
              <a:ext cx="695612" cy="695610"/>
            </a:xfrm>
            <a:prstGeom prst="ellipse">
              <a:avLst/>
            </a:prstGeom>
            <a:noFill/>
            <a:ln w="889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3" name="Oval 152"/>
            <p:cNvSpPr/>
            <p:nvPr/>
          </p:nvSpPr>
          <p:spPr>
            <a:xfrm>
              <a:off x="3008363" y="2290053"/>
              <a:ext cx="792471" cy="792469"/>
            </a:xfrm>
            <a:prstGeom prst="ellipse">
              <a:avLst/>
            </a:prstGeom>
            <a:noFill/>
            <a:ln w="889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4" name="Oval 153"/>
            <p:cNvSpPr/>
            <p:nvPr/>
          </p:nvSpPr>
          <p:spPr>
            <a:xfrm>
              <a:off x="1981200" y="4717245"/>
              <a:ext cx="912138" cy="912137"/>
            </a:xfrm>
            <a:prstGeom prst="ellipse">
              <a:avLst/>
            </a:prstGeom>
            <a:noFill/>
            <a:ln w="889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5" name="Oval 154"/>
            <p:cNvSpPr/>
            <p:nvPr/>
          </p:nvSpPr>
          <p:spPr>
            <a:xfrm>
              <a:off x="3800833" y="3056107"/>
              <a:ext cx="864661" cy="864659"/>
            </a:xfrm>
            <a:prstGeom prst="ellipse">
              <a:avLst/>
            </a:prstGeom>
            <a:noFill/>
            <a:ln w="889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6" name="Oval 155"/>
            <p:cNvSpPr/>
            <p:nvPr/>
          </p:nvSpPr>
          <p:spPr>
            <a:xfrm>
              <a:off x="3008363" y="4059901"/>
              <a:ext cx="864661" cy="864659"/>
            </a:xfrm>
            <a:prstGeom prst="ellipse">
              <a:avLst/>
            </a:prstGeom>
            <a:noFill/>
            <a:ln w="88900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7" name="Group 156"/>
            <p:cNvGrpSpPr/>
            <p:nvPr/>
          </p:nvGrpSpPr>
          <p:grpSpPr>
            <a:xfrm rot="19922543">
              <a:off x="3381373" y="7455467"/>
              <a:ext cx="300653" cy="254939"/>
              <a:chOff x="1548696" y="4168388"/>
              <a:chExt cx="300653" cy="254939"/>
            </a:xfrm>
          </p:grpSpPr>
          <p:cxnSp>
            <p:nvCxnSpPr>
              <p:cNvPr id="176" name="Straight Connector 175"/>
              <p:cNvCxnSpPr/>
              <p:nvPr/>
            </p:nvCxnSpPr>
            <p:spPr>
              <a:xfrm rot="1677457" flipV="1">
                <a:off x="1548696" y="4206006"/>
                <a:ext cx="287669" cy="158905"/>
              </a:xfrm>
              <a:prstGeom prst="line">
                <a:avLst/>
              </a:prstGeom>
              <a:noFill/>
              <a:ln w="292100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7" name="AutoShape 110"/>
              <p:cNvSpPr>
                <a:spLocks noChangeArrowheads="1"/>
              </p:cNvSpPr>
              <p:nvPr/>
            </p:nvSpPr>
            <p:spPr bwMode="auto">
              <a:xfrm rot="10776071">
                <a:off x="1581538" y="4168388"/>
                <a:ext cx="267811" cy="254939"/>
              </a:xfrm>
              <a:prstGeom prst="rightArrow">
                <a:avLst>
                  <a:gd name="adj1" fmla="val 55843"/>
                  <a:gd name="adj2" fmla="val 34934"/>
                </a:avLst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A5A5A5"/>
                  </a:gs>
                </a:gsLst>
                <a:lin ang="0" scaled="1"/>
                <a:tileRect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58" name="Group 157"/>
            <p:cNvGrpSpPr/>
            <p:nvPr/>
          </p:nvGrpSpPr>
          <p:grpSpPr>
            <a:xfrm rot="13699014">
              <a:off x="3508372" y="6524134"/>
              <a:ext cx="300653" cy="254939"/>
              <a:chOff x="1548696" y="4168387"/>
              <a:chExt cx="300653" cy="254939"/>
            </a:xfrm>
          </p:grpSpPr>
          <p:cxnSp>
            <p:nvCxnSpPr>
              <p:cNvPr id="174" name="Straight Connector 173"/>
              <p:cNvCxnSpPr/>
              <p:nvPr/>
            </p:nvCxnSpPr>
            <p:spPr>
              <a:xfrm rot="1677457" flipV="1">
                <a:off x="1548696" y="4206006"/>
                <a:ext cx="287669" cy="158905"/>
              </a:xfrm>
              <a:prstGeom prst="line">
                <a:avLst/>
              </a:prstGeom>
              <a:noFill/>
              <a:ln w="292100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5" name="AutoShape 110"/>
              <p:cNvSpPr>
                <a:spLocks noChangeArrowheads="1"/>
              </p:cNvSpPr>
              <p:nvPr/>
            </p:nvSpPr>
            <p:spPr bwMode="auto">
              <a:xfrm rot="10816131">
                <a:off x="1581538" y="4168387"/>
                <a:ext cx="267811" cy="254939"/>
              </a:xfrm>
              <a:prstGeom prst="rightArrow">
                <a:avLst>
                  <a:gd name="adj1" fmla="val 55843"/>
                  <a:gd name="adj2" fmla="val 34934"/>
                </a:avLst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A5A5A5"/>
                  </a:gs>
                </a:gsLst>
                <a:lin ang="0" scaled="1"/>
                <a:tileRect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59" name="Group 158"/>
            <p:cNvGrpSpPr/>
            <p:nvPr/>
          </p:nvGrpSpPr>
          <p:grpSpPr>
            <a:xfrm rot="13699014">
              <a:off x="2670172" y="5525067"/>
              <a:ext cx="300653" cy="254939"/>
              <a:chOff x="1548696" y="4168387"/>
              <a:chExt cx="300653" cy="254939"/>
            </a:xfrm>
          </p:grpSpPr>
          <p:cxnSp>
            <p:nvCxnSpPr>
              <p:cNvPr id="172" name="Straight Connector 171"/>
              <p:cNvCxnSpPr/>
              <p:nvPr/>
            </p:nvCxnSpPr>
            <p:spPr>
              <a:xfrm rot="1677457" flipV="1">
                <a:off x="1548696" y="4206006"/>
                <a:ext cx="287669" cy="158905"/>
              </a:xfrm>
              <a:prstGeom prst="line">
                <a:avLst/>
              </a:prstGeom>
              <a:noFill/>
              <a:ln w="292100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3" name="AutoShape 110"/>
              <p:cNvSpPr>
                <a:spLocks noChangeArrowheads="1"/>
              </p:cNvSpPr>
              <p:nvPr/>
            </p:nvSpPr>
            <p:spPr bwMode="auto">
              <a:xfrm rot="10920849">
                <a:off x="1581538" y="4168387"/>
                <a:ext cx="267811" cy="254939"/>
              </a:xfrm>
              <a:prstGeom prst="rightArrow">
                <a:avLst>
                  <a:gd name="adj1" fmla="val 55843"/>
                  <a:gd name="adj2" fmla="val 34934"/>
                </a:avLst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A5A5A5"/>
                  </a:gs>
                </a:gsLst>
                <a:lin ang="0" scaled="1"/>
                <a:tileRect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60" name="Group 159"/>
            <p:cNvGrpSpPr/>
            <p:nvPr/>
          </p:nvGrpSpPr>
          <p:grpSpPr>
            <a:xfrm rot="19562082">
              <a:off x="2788706" y="4720733"/>
              <a:ext cx="300653" cy="254939"/>
              <a:chOff x="1548696" y="4168387"/>
              <a:chExt cx="300653" cy="254939"/>
            </a:xfrm>
          </p:grpSpPr>
          <p:cxnSp>
            <p:nvCxnSpPr>
              <p:cNvPr id="170" name="Straight Connector 169"/>
              <p:cNvCxnSpPr/>
              <p:nvPr/>
            </p:nvCxnSpPr>
            <p:spPr>
              <a:xfrm rot="1677457" flipV="1">
                <a:off x="1548696" y="4206006"/>
                <a:ext cx="287669" cy="158905"/>
              </a:xfrm>
              <a:prstGeom prst="line">
                <a:avLst/>
              </a:prstGeom>
              <a:noFill/>
              <a:ln w="292100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71" name="AutoShape 110"/>
              <p:cNvSpPr>
                <a:spLocks noChangeArrowheads="1"/>
              </p:cNvSpPr>
              <p:nvPr/>
            </p:nvSpPr>
            <p:spPr bwMode="auto">
              <a:xfrm rot="10766713">
                <a:off x="1581538" y="4168387"/>
                <a:ext cx="267811" cy="254939"/>
              </a:xfrm>
              <a:prstGeom prst="rightArrow">
                <a:avLst>
                  <a:gd name="adj1" fmla="val 55843"/>
                  <a:gd name="adj2" fmla="val 34934"/>
                </a:avLst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A5A5A5"/>
                  </a:gs>
                </a:gsLst>
                <a:lin ang="0" scaled="1"/>
                <a:tileRect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61" name="Group 160"/>
            <p:cNvGrpSpPr/>
            <p:nvPr/>
          </p:nvGrpSpPr>
          <p:grpSpPr>
            <a:xfrm rot="18448659">
              <a:off x="3685888" y="3859456"/>
              <a:ext cx="321553" cy="260746"/>
              <a:chOff x="1572290" y="4162580"/>
              <a:chExt cx="321553" cy="260746"/>
            </a:xfrm>
          </p:grpSpPr>
          <p:cxnSp>
            <p:nvCxnSpPr>
              <p:cNvPr id="168" name="Straight Connector 167"/>
              <p:cNvCxnSpPr/>
              <p:nvPr/>
            </p:nvCxnSpPr>
            <p:spPr>
              <a:xfrm rot="3124413" flipV="1">
                <a:off x="1606144" y="4128726"/>
                <a:ext cx="253845" cy="321553"/>
              </a:xfrm>
              <a:prstGeom prst="line">
                <a:avLst/>
              </a:prstGeom>
              <a:noFill/>
              <a:ln w="292100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69" name="AutoShape 110"/>
              <p:cNvSpPr>
                <a:spLocks noChangeArrowheads="1"/>
              </p:cNvSpPr>
              <p:nvPr/>
            </p:nvSpPr>
            <p:spPr bwMode="auto">
              <a:xfrm rot="10952191">
                <a:off x="1581538" y="4168387"/>
                <a:ext cx="267811" cy="254939"/>
              </a:xfrm>
              <a:prstGeom prst="rightArrow">
                <a:avLst>
                  <a:gd name="adj1" fmla="val 55843"/>
                  <a:gd name="adj2" fmla="val 34934"/>
                </a:avLst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A5A5A5"/>
                  </a:gs>
                </a:gsLst>
                <a:lin ang="0" scaled="1"/>
                <a:tileRect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62" name="Group 161"/>
            <p:cNvGrpSpPr/>
            <p:nvPr/>
          </p:nvGrpSpPr>
          <p:grpSpPr>
            <a:xfrm rot="13506062">
              <a:off x="3635371" y="2934269"/>
              <a:ext cx="300653" cy="254939"/>
              <a:chOff x="1548696" y="4168387"/>
              <a:chExt cx="300653" cy="254939"/>
            </a:xfrm>
          </p:grpSpPr>
          <p:cxnSp>
            <p:nvCxnSpPr>
              <p:cNvPr id="166" name="Straight Connector 165"/>
              <p:cNvCxnSpPr/>
              <p:nvPr/>
            </p:nvCxnSpPr>
            <p:spPr>
              <a:xfrm rot="1677457" flipV="1">
                <a:off x="1548696" y="4206006"/>
                <a:ext cx="287669" cy="158905"/>
              </a:xfrm>
              <a:prstGeom prst="line">
                <a:avLst/>
              </a:prstGeom>
              <a:noFill/>
              <a:ln w="292100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67" name="AutoShape 110"/>
              <p:cNvSpPr>
                <a:spLocks noChangeArrowheads="1"/>
              </p:cNvSpPr>
              <p:nvPr/>
            </p:nvSpPr>
            <p:spPr bwMode="auto">
              <a:xfrm rot="10793938">
                <a:off x="1581538" y="4168387"/>
                <a:ext cx="267811" cy="254939"/>
              </a:xfrm>
              <a:prstGeom prst="rightArrow">
                <a:avLst>
                  <a:gd name="adj1" fmla="val 55843"/>
                  <a:gd name="adj2" fmla="val 34934"/>
                </a:avLst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A5A5A5"/>
                  </a:gs>
                </a:gsLst>
                <a:lin ang="0" scaled="1"/>
                <a:tileRect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  <p:grpSp>
          <p:nvGrpSpPr>
            <p:cNvPr id="163" name="Group 162"/>
            <p:cNvGrpSpPr/>
            <p:nvPr/>
          </p:nvGrpSpPr>
          <p:grpSpPr>
            <a:xfrm rot="18455992">
              <a:off x="3593039" y="2129933"/>
              <a:ext cx="300653" cy="254939"/>
              <a:chOff x="1548696" y="4168387"/>
              <a:chExt cx="300653" cy="254939"/>
            </a:xfrm>
          </p:grpSpPr>
          <p:cxnSp>
            <p:nvCxnSpPr>
              <p:cNvPr id="164" name="Straight Connector 163"/>
              <p:cNvCxnSpPr/>
              <p:nvPr/>
            </p:nvCxnSpPr>
            <p:spPr>
              <a:xfrm rot="1677457" flipV="1">
                <a:off x="1548696" y="4206006"/>
                <a:ext cx="287669" cy="158905"/>
              </a:xfrm>
              <a:prstGeom prst="line">
                <a:avLst/>
              </a:prstGeom>
              <a:noFill/>
              <a:ln w="292100" cap="flat" cmpd="sng" algn="ctr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65" name="AutoShape 110"/>
              <p:cNvSpPr>
                <a:spLocks noChangeArrowheads="1"/>
              </p:cNvSpPr>
              <p:nvPr/>
            </p:nvSpPr>
            <p:spPr bwMode="auto">
              <a:xfrm rot="11244008">
                <a:off x="1581538" y="4168387"/>
                <a:ext cx="267811" cy="254939"/>
              </a:xfrm>
              <a:prstGeom prst="rightArrow">
                <a:avLst>
                  <a:gd name="adj1" fmla="val 55843"/>
                  <a:gd name="adj2" fmla="val 34934"/>
                </a:avLst>
              </a:prstGeom>
              <a:gradFill flip="none" rotWithShape="1"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A5A5A5"/>
                  </a:gs>
                </a:gsLst>
                <a:lin ang="0" scaled="1"/>
                <a:tileRect/>
              </a:gradFill>
              <a:ln w="9525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 dirty="0"/>
              </a:p>
            </p:txBody>
          </p:sp>
        </p:grpSp>
      </p:grpSp>
      <p:sp>
        <p:nvSpPr>
          <p:cNvPr id="91" name="Title 1">
            <a:extLst>
              <a:ext uri="{FF2B5EF4-FFF2-40B4-BE49-F238E27FC236}">
                <a16:creationId xmlns:a16="http://schemas.microsoft.com/office/drawing/2014/main" id="{EFED96BF-39A6-2740-93C0-13E3CD592D36}"/>
              </a:ext>
            </a:extLst>
          </p:cNvPr>
          <p:cNvSpPr txBox="1">
            <a:spLocks/>
          </p:cNvSpPr>
          <p:nvPr/>
        </p:nvSpPr>
        <p:spPr>
          <a:xfrm>
            <a:off x="578117" y="99105"/>
            <a:ext cx="10972800" cy="7129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800" b="1" kern="1200">
                <a:solidFill>
                  <a:schemeClr val="tx1"/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dirty="0"/>
              <a:t>Overall Process and Insight</a:t>
            </a:r>
          </a:p>
        </p:txBody>
      </p:sp>
    </p:spTree>
    <p:extLst>
      <p:ext uri="{BB962C8B-B14F-4D97-AF65-F5344CB8AC3E}">
        <p14:creationId xmlns:p14="http://schemas.microsoft.com/office/powerpoint/2010/main" val="668899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10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3" grpId="0"/>
      <p:bldP spid="119" grpId="0" animBg="1"/>
      <p:bldP spid="212" grpId="0"/>
      <p:bldP spid="130" grpId="0" animBg="1"/>
      <p:bldP spid="211" grpId="0"/>
      <p:bldP spid="144" grpId="0" animBg="1"/>
      <p:bldP spid="210" grpId="0"/>
      <p:bldP spid="146" grpId="0" animBg="1"/>
      <p:bldP spid="209" grpId="0"/>
      <p:bldP spid="136" grpId="0" animBg="1"/>
      <p:bldP spid="208" grpId="0"/>
      <p:bldP spid="97" grpId="0" animBg="1"/>
      <p:bldP spid="207" grpId="0"/>
      <p:bldP spid="113" grpId="0" animBg="1"/>
      <p:bldP spid="206" grpId="0"/>
      <p:bldP spid="10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71500" y="-1"/>
            <a:ext cx="11010900" cy="712955"/>
          </a:xfrm>
        </p:spPr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1816100" y="719232"/>
            <a:ext cx="8178800" cy="1008769"/>
          </a:xfrm>
          <a:prstGeom prst="roundRect">
            <a:avLst>
              <a:gd name="adj" fmla="val 591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1968499" y="788804"/>
            <a:ext cx="7874001" cy="869623"/>
          </a:xfrm>
          <a:prstGeom prst="roundRect">
            <a:avLst>
              <a:gd name="adj" fmla="val 591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b="1" dirty="0">
              <a:solidFill>
                <a:srgbClr val="535353"/>
              </a:solidFill>
              <a:latin typeface="Arial" charset="0"/>
              <a:ea typeface="Arial" charset="0"/>
              <a:cs typeface="Arial" charset="0"/>
            </a:endParaRPr>
          </a:p>
          <a:p>
            <a:pPr algn="ctr">
              <a:defRPr/>
            </a:pPr>
            <a:r>
              <a:rPr lang="en-US" b="1" dirty="0">
                <a:solidFill>
                  <a:srgbClr val="535353"/>
                </a:solidFill>
                <a:latin typeface="Arial" charset="0"/>
                <a:ea typeface="Arial" charset="0"/>
                <a:cs typeface="Arial" charset="0"/>
              </a:rPr>
              <a:t>Sample Set</a:t>
            </a:r>
          </a:p>
          <a:p>
            <a:pPr marL="228600" indent="-228600" algn="ctr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535353"/>
                </a:solidFill>
                <a:latin typeface="Arial" charset="0"/>
                <a:ea typeface="Arial" charset="0"/>
                <a:cs typeface="Arial" charset="0"/>
              </a:rPr>
              <a:t>Last Three year (2016-2018) Data was selected</a:t>
            </a:r>
          </a:p>
          <a:p>
            <a:pPr marL="228600" indent="-228600" algn="ctr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535353"/>
                </a:solidFill>
                <a:latin typeface="Arial" charset="0"/>
                <a:ea typeface="Arial" charset="0"/>
                <a:cs typeface="Arial" charset="0"/>
              </a:rPr>
              <a:t>6754 total data points of Weld data</a:t>
            </a:r>
          </a:p>
          <a:p>
            <a:pPr marL="228600" indent="-228600" algn="ctr"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535353"/>
                </a:solidFill>
                <a:latin typeface="Arial" charset="0"/>
                <a:ea typeface="Arial" charset="0"/>
                <a:cs typeface="Arial" charset="0"/>
              </a:rPr>
              <a:t>286 Number of Weld changes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TextBox 23"/>
          <p:cNvSpPr txBox="1"/>
          <p:nvPr/>
        </p:nvSpPr>
        <p:spPr>
          <a:xfrm rot="16200000">
            <a:off x="730977" y="5165171"/>
            <a:ext cx="9527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IN" sz="1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SOURCE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E6C3EAC1-295B-6D4E-9A7B-25B45E1BFEE5}"/>
              </a:ext>
            </a:extLst>
          </p:cNvPr>
          <p:cNvSpPr/>
          <p:nvPr/>
        </p:nvSpPr>
        <p:spPr>
          <a:xfrm>
            <a:off x="1816100" y="2043326"/>
            <a:ext cx="8178800" cy="1049304"/>
          </a:xfrm>
          <a:prstGeom prst="roundRect">
            <a:avLst>
              <a:gd name="adj" fmla="val 591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55B21C0A-A2DD-0141-8023-A8FC2291B5A4}"/>
              </a:ext>
            </a:extLst>
          </p:cNvPr>
          <p:cNvSpPr/>
          <p:nvPr/>
        </p:nvSpPr>
        <p:spPr>
          <a:xfrm>
            <a:off x="1816100" y="3429000"/>
            <a:ext cx="8178800" cy="1008769"/>
          </a:xfrm>
          <a:prstGeom prst="roundRect">
            <a:avLst>
              <a:gd name="adj" fmla="val 591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D344417B-ED40-0649-826D-A367AE004653}"/>
              </a:ext>
            </a:extLst>
          </p:cNvPr>
          <p:cNvSpPr/>
          <p:nvPr/>
        </p:nvSpPr>
        <p:spPr>
          <a:xfrm>
            <a:off x="1816100" y="4814674"/>
            <a:ext cx="8178800" cy="1008769"/>
          </a:xfrm>
          <a:prstGeom prst="roundRect">
            <a:avLst>
              <a:gd name="adj" fmla="val 5913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E8871C3C-DEB6-CA49-838E-CC2FD964748A}"/>
              </a:ext>
            </a:extLst>
          </p:cNvPr>
          <p:cNvSpPr/>
          <p:nvPr/>
        </p:nvSpPr>
        <p:spPr>
          <a:xfrm>
            <a:off x="1968499" y="4884246"/>
            <a:ext cx="7874001" cy="869623"/>
          </a:xfrm>
          <a:prstGeom prst="roundRect">
            <a:avLst>
              <a:gd name="adj" fmla="val 591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4" name="Rounded Rectangle 43">
            <a:extLst>
              <a:ext uri="{FF2B5EF4-FFF2-40B4-BE49-F238E27FC236}">
                <a16:creationId xmlns:a16="http://schemas.microsoft.com/office/drawing/2014/main" id="{A3D48308-3AAD-DE42-A8A9-2D7C3995F458}"/>
              </a:ext>
            </a:extLst>
          </p:cNvPr>
          <p:cNvSpPr/>
          <p:nvPr/>
        </p:nvSpPr>
        <p:spPr>
          <a:xfrm>
            <a:off x="1968499" y="3496242"/>
            <a:ext cx="7874001" cy="869623"/>
          </a:xfrm>
          <a:prstGeom prst="roundRect">
            <a:avLst>
              <a:gd name="adj" fmla="val 591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1077E960-2C9D-8F4F-81B0-0E8B92879F31}"/>
              </a:ext>
            </a:extLst>
          </p:cNvPr>
          <p:cNvSpPr/>
          <p:nvPr/>
        </p:nvSpPr>
        <p:spPr>
          <a:xfrm>
            <a:off x="1968498" y="2112898"/>
            <a:ext cx="7874001" cy="934535"/>
          </a:xfrm>
          <a:prstGeom prst="roundRect">
            <a:avLst>
              <a:gd name="adj" fmla="val 5913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300"/>
              </a:spcBef>
            </a:pPr>
            <a:endParaRPr lang="en-US" b="1" dirty="0">
              <a:solidFill>
                <a:srgbClr val="535353"/>
              </a:solidFill>
              <a:latin typeface="Arial" charset="0"/>
              <a:cs typeface="Arial" charset="0"/>
            </a:endParaRPr>
          </a:p>
          <a:p>
            <a:pPr algn="ctr">
              <a:spcBef>
                <a:spcPts val="300"/>
              </a:spcBef>
            </a:pPr>
            <a:r>
              <a:rPr lang="en-US" b="1" dirty="0">
                <a:solidFill>
                  <a:srgbClr val="535353"/>
                </a:solidFill>
                <a:latin typeface="Arial" charset="0"/>
                <a:cs typeface="Arial" charset="0"/>
              </a:rPr>
              <a:t>Inspection Data Up-Scaling-I</a:t>
            </a:r>
          </a:p>
          <a:p>
            <a:pPr marL="228600" indent="-228600" algn="ctr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535353"/>
                </a:solidFill>
                <a:latin typeface="Arial" charset="0"/>
                <a:cs typeface="Arial" charset="0"/>
              </a:rPr>
              <a:t>The difference between two consecutive inspection was taken for R1-R4</a:t>
            </a:r>
          </a:p>
          <a:p>
            <a:pPr marL="228600" indent="-228600" algn="ctr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535353"/>
                </a:solidFill>
                <a:latin typeface="Arial" charset="0"/>
                <a:cs typeface="Arial" charset="0"/>
              </a:rPr>
              <a:t>The gap in terms of days between the two inspection was calculated.</a:t>
            </a:r>
          </a:p>
          <a:p>
            <a:pPr marL="228600" indent="-228600" algn="ctr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100" dirty="0">
                <a:solidFill>
                  <a:srgbClr val="535353"/>
                </a:solidFill>
                <a:latin typeface="Arial" charset="0"/>
                <a:cs typeface="Arial" charset="0"/>
              </a:rPr>
              <a:t>The degradation id linearly distributed across the days: Diff (r1 new – r1 old)/No of days</a:t>
            </a:r>
          </a:p>
          <a:p>
            <a:pPr algn="ctr">
              <a:defRPr/>
            </a:pPr>
            <a:endParaRPr lang="en-US" dirty="0">
              <a:solidFill>
                <a:srgbClr val="535353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6" name="Up Arrow 45">
            <a:extLst>
              <a:ext uri="{FF2B5EF4-FFF2-40B4-BE49-F238E27FC236}">
                <a16:creationId xmlns:a16="http://schemas.microsoft.com/office/drawing/2014/main" id="{66D8A592-9C6C-3F43-8AAE-51E2A7A31B3E}"/>
              </a:ext>
            </a:extLst>
          </p:cNvPr>
          <p:cNvSpPr/>
          <p:nvPr/>
        </p:nvSpPr>
        <p:spPr>
          <a:xfrm rot="10800000">
            <a:off x="5719482" y="1734279"/>
            <a:ext cx="397445" cy="323490"/>
          </a:xfrm>
          <a:prstGeom prst="up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7" name="Up Arrow 46">
            <a:extLst>
              <a:ext uri="{FF2B5EF4-FFF2-40B4-BE49-F238E27FC236}">
                <a16:creationId xmlns:a16="http://schemas.microsoft.com/office/drawing/2014/main" id="{324F1B77-BC89-D34C-BE65-E0E941997F93}"/>
              </a:ext>
            </a:extLst>
          </p:cNvPr>
          <p:cNvSpPr/>
          <p:nvPr/>
        </p:nvSpPr>
        <p:spPr>
          <a:xfrm rot="10800000">
            <a:off x="5719481" y="3119337"/>
            <a:ext cx="397445" cy="323490"/>
          </a:xfrm>
          <a:prstGeom prst="up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9" name="Up Arrow 48">
            <a:extLst>
              <a:ext uri="{FF2B5EF4-FFF2-40B4-BE49-F238E27FC236}">
                <a16:creationId xmlns:a16="http://schemas.microsoft.com/office/drawing/2014/main" id="{1F68B56F-1F61-6047-B39F-E0E952B8FF68}"/>
              </a:ext>
            </a:extLst>
          </p:cNvPr>
          <p:cNvSpPr/>
          <p:nvPr/>
        </p:nvSpPr>
        <p:spPr>
          <a:xfrm rot="10800000">
            <a:off x="5744130" y="4464476"/>
            <a:ext cx="397445" cy="323490"/>
          </a:xfrm>
          <a:prstGeom prst="upArrow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158589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6D587-7FAF-4909-855C-DC3E6CB25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100" y="-1"/>
            <a:ext cx="11036300" cy="712955"/>
          </a:xfrm>
        </p:spPr>
        <p:txBody>
          <a:bodyPr/>
          <a:lstStyle/>
          <a:p>
            <a:r>
              <a:rPr lang="en-US" dirty="0"/>
              <a:t>Inspection Data Performance</a:t>
            </a:r>
          </a:p>
        </p:txBody>
      </p:sp>
      <p:grpSp>
        <p:nvGrpSpPr>
          <p:cNvPr id="25" name="Group 24" descr="Pink group.">
            <a:extLst>
              <a:ext uri="{FF2B5EF4-FFF2-40B4-BE49-F238E27FC236}">
                <a16:creationId xmlns:a16="http://schemas.microsoft.com/office/drawing/2014/main" id="{2EEE919C-379D-9040-8F18-7C64332A6CB7}"/>
              </a:ext>
            </a:extLst>
          </p:cNvPr>
          <p:cNvGrpSpPr/>
          <p:nvPr/>
        </p:nvGrpSpPr>
        <p:grpSpPr>
          <a:xfrm>
            <a:off x="6096000" y="1171939"/>
            <a:ext cx="5222734" cy="5125813"/>
            <a:chOff x="6121400" y="1295400"/>
            <a:chExt cx="5222734" cy="512581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8C93EC7-6F4C-984F-9847-692BF33EA782}"/>
                </a:ext>
              </a:extLst>
            </p:cNvPr>
            <p:cNvSpPr txBox="1"/>
            <p:nvPr/>
          </p:nvSpPr>
          <p:spPr>
            <a:xfrm>
              <a:off x="6622197" y="1368122"/>
              <a:ext cx="195002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CD28A5"/>
                  </a:solidFill>
                  <a:latin typeface="Arial"/>
                  <a:cs typeface="Arial"/>
                </a:rPr>
                <a:t>Realization</a:t>
              </a:r>
            </a:p>
          </p:txBody>
        </p:sp>
        <p:grpSp>
          <p:nvGrpSpPr>
            <p:cNvPr id="29" name="Group 28" descr="Female Half Icon">
              <a:extLst>
                <a:ext uri="{FF2B5EF4-FFF2-40B4-BE49-F238E27FC236}">
                  <a16:creationId xmlns:a16="http://schemas.microsoft.com/office/drawing/2014/main" id="{891F9718-528B-0B41-AA31-AE7F40FA8EC8}"/>
                </a:ext>
              </a:extLst>
            </p:cNvPr>
            <p:cNvGrpSpPr/>
            <p:nvPr/>
          </p:nvGrpSpPr>
          <p:grpSpPr>
            <a:xfrm>
              <a:off x="6121400" y="1295400"/>
              <a:ext cx="1155700" cy="5125813"/>
              <a:chOff x="6083300" y="990600"/>
              <a:chExt cx="1155700" cy="5125813"/>
            </a:xfrm>
          </p:grpSpPr>
          <p:sp>
            <p:nvSpPr>
              <p:cNvPr id="52" name="Freeform 54">
                <a:extLst>
                  <a:ext uri="{FF2B5EF4-FFF2-40B4-BE49-F238E27FC236}">
                    <a16:creationId xmlns:a16="http://schemas.microsoft.com/office/drawing/2014/main" id="{8AF7EF33-11AF-B247-A31E-5BD36CCA6E8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096000" y="1905001"/>
                <a:ext cx="1143000" cy="4211412"/>
              </a:xfrm>
              <a:custGeom>
                <a:avLst/>
                <a:gdLst>
                  <a:gd name="T0" fmla="*/ 45 w 45"/>
                  <a:gd name="T1" fmla="*/ 99 h 165"/>
                  <a:gd name="T2" fmla="*/ 45 w 45"/>
                  <a:gd name="T3" fmla="*/ 1 h 165"/>
                  <a:gd name="T4" fmla="*/ 19 w 45"/>
                  <a:gd name="T5" fmla="*/ 6 h 165"/>
                  <a:gd name="T6" fmla="*/ 8 w 45"/>
                  <a:gd name="T7" fmla="*/ 35 h 165"/>
                  <a:gd name="T8" fmla="*/ 0 w 45"/>
                  <a:gd name="T9" fmla="*/ 65 h 165"/>
                  <a:gd name="T10" fmla="*/ 13 w 45"/>
                  <a:gd name="T11" fmla="*/ 66 h 165"/>
                  <a:gd name="T12" fmla="*/ 26 w 45"/>
                  <a:gd name="T13" fmla="*/ 25 h 165"/>
                  <a:gd name="T14" fmla="*/ 28 w 45"/>
                  <a:gd name="T15" fmla="*/ 23 h 165"/>
                  <a:gd name="T16" fmla="*/ 9 w 45"/>
                  <a:gd name="T17" fmla="*/ 99 h 165"/>
                  <a:gd name="T18" fmla="*/ 29 w 45"/>
                  <a:gd name="T19" fmla="*/ 99 h 165"/>
                  <a:gd name="T20" fmla="*/ 29 w 45"/>
                  <a:gd name="T21" fmla="*/ 157 h 165"/>
                  <a:gd name="T22" fmla="*/ 43 w 45"/>
                  <a:gd name="T23" fmla="*/ 157 h 165"/>
                  <a:gd name="T24" fmla="*/ 44 w 45"/>
                  <a:gd name="T25" fmla="*/ 99 h 165"/>
                  <a:gd name="T26" fmla="*/ 45 w 45"/>
                  <a:gd name="T27" fmla="*/ 99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5" h="165">
                    <a:moveTo>
                      <a:pt x="45" y="99"/>
                    </a:moveTo>
                    <a:cubicBezTo>
                      <a:pt x="45" y="1"/>
                      <a:pt x="45" y="1"/>
                      <a:pt x="45" y="1"/>
                    </a:cubicBezTo>
                    <a:cubicBezTo>
                      <a:pt x="36" y="1"/>
                      <a:pt x="26" y="0"/>
                      <a:pt x="19" y="6"/>
                    </a:cubicBezTo>
                    <a:cubicBezTo>
                      <a:pt x="12" y="14"/>
                      <a:pt x="12" y="25"/>
                      <a:pt x="8" y="35"/>
                    </a:cubicBezTo>
                    <a:cubicBezTo>
                      <a:pt x="6" y="45"/>
                      <a:pt x="1" y="55"/>
                      <a:pt x="0" y="65"/>
                    </a:cubicBezTo>
                    <a:cubicBezTo>
                      <a:pt x="0" y="72"/>
                      <a:pt x="12" y="73"/>
                      <a:pt x="13" y="66"/>
                    </a:cubicBezTo>
                    <a:cubicBezTo>
                      <a:pt x="18" y="53"/>
                      <a:pt x="21" y="38"/>
                      <a:pt x="26" y="25"/>
                    </a:cubicBezTo>
                    <a:cubicBezTo>
                      <a:pt x="26" y="24"/>
                      <a:pt x="28" y="23"/>
                      <a:pt x="28" y="23"/>
                    </a:cubicBezTo>
                    <a:cubicBezTo>
                      <a:pt x="22" y="48"/>
                      <a:pt x="15" y="74"/>
                      <a:pt x="9" y="99"/>
                    </a:cubicBezTo>
                    <a:cubicBezTo>
                      <a:pt x="16" y="99"/>
                      <a:pt x="22" y="99"/>
                      <a:pt x="29" y="99"/>
                    </a:cubicBezTo>
                    <a:cubicBezTo>
                      <a:pt x="29" y="118"/>
                      <a:pt x="28" y="138"/>
                      <a:pt x="29" y="157"/>
                    </a:cubicBezTo>
                    <a:cubicBezTo>
                      <a:pt x="30" y="165"/>
                      <a:pt x="43" y="165"/>
                      <a:pt x="43" y="157"/>
                    </a:cubicBezTo>
                    <a:cubicBezTo>
                      <a:pt x="44" y="138"/>
                      <a:pt x="43" y="118"/>
                      <a:pt x="44" y="99"/>
                    </a:cubicBezTo>
                    <a:cubicBezTo>
                      <a:pt x="44" y="99"/>
                      <a:pt x="45" y="99"/>
                      <a:pt x="45" y="99"/>
                    </a:cubicBezTo>
                    <a:close/>
                  </a:path>
                </a:pathLst>
              </a:custGeom>
              <a:solidFill>
                <a:srgbClr val="CD28A5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Oval 17">
                <a:extLst>
                  <a:ext uri="{FF2B5EF4-FFF2-40B4-BE49-F238E27FC236}">
                    <a16:creationId xmlns:a16="http://schemas.microsoft.com/office/drawing/2014/main" id="{F409CD80-A6E8-4B44-A3B6-4E3D2E268CD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 bwMode="auto">
              <a:xfrm flipH="1">
                <a:off x="6083300" y="990600"/>
                <a:ext cx="431800" cy="8382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838200">
                    <a:moveTo>
                      <a:pt x="419100" y="0"/>
                    </a:moveTo>
                    <a:lnTo>
                      <a:pt x="431800" y="1280"/>
                    </a:lnTo>
                    <a:lnTo>
                      <a:pt x="431800" y="836920"/>
                    </a:lnTo>
                    <a:lnTo>
                      <a:pt x="419100" y="838200"/>
                    </a:lnTo>
                    <a:cubicBezTo>
                      <a:pt x="187637" y="838200"/>
                      <a:pt x="0" y="650563"/>
                      <a:pt x="0" y="419100"/>
                    </a:cubicBezTo>
                    <a:cubicBezTo>
                      <a:pt x="0" y="187637"/>
                      <a:pt x="187637" y="0"/>
                      <a:pt x="419100" y="0"/>
                    </a:cubicBezTo>
                    <a:close/>
                  </a:path>
                </a:pathLst>
              </a:custGeom>
              <a:solidFill>
                <a:srgbClr val="CD28A5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-97" charset="0"/>
                </a:endParaRPr>
              </a:p>
            </p:txBody>
          </p:sp>
        </p:grpSp>
        <p:sp>
          <p:nvSpPr>
            <p:cNvPr id="31" name="Rectangle 70">
              <a:extLst>
                <a:ext uri="{FF2B5EF4-FFF2-40B4-BE49-F238E27FC236}">
                  <a16:creationId xmlns:a16="http://schemas.microsoft.com/office/drawing/2014/main" id="{F616320C-368C-8C43-862D-4A84D64E3D0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3355" y="1976592"/>
              <a:ext cx="2438488" cy="6473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18288"/>
            <a:lstStyle/>
            <a:p>
              <a:pPr algn="r">
                <a:lnSpc>
                  <a:spcPct val="85000"/>
                </a:lnSpc>
                <a:spcBef>
                  <a:spcPts val="200"/>
                </a:spcBef>
              </a:pP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Deposition increase the value of R1-R4 and its 32.7% of our cases</a:t>
              </a:r>
              <a:r>
                <a:rPr lang="en-US" sz="1400" dirty="0">
                  <a:solidFill>
                    <a:srgbClr val="CD28A5"/>
                  </a:solidFill>
                  <a:latin typeface="Arial Narrow" pitchFamily="112" charset="0"/>
                </a:rPr>
                <a:t>. </a:t>
              </a:r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72E26FBE-7C53-C84E-9034-88006934A8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45370" y="2028098"/>
              <a:ext cx="798764" cy="574112"/>
            </a:xfrm>
            <a:custGeom>
              <a:avLst/>
              <a:gdLst>
                <a:gd name="T0" fmla="*/ 446 w 448"/>
                <a:gd name="T1" fmla="*/ 296 h 322"/>
                <a:gd name="T2" fmla="*/ 421 w 448"/>
                <a:gd name="T3" fmla="*/ 245 h 322"/>
                <a:gd name="T4" fmla="*/ 415 w 448"/>
                <a:gd name="T5" fmla="*/ 235 h 322"/>
                <a:gd name="T6" fmla="*/ 418 w 448"/>
                <a:gd name="T7" fmla="*/ 227 h 322"/>
                <a:gd name="T8" fmla="*/ 418 w 448"/>
                <a:gd name="T9" fmla="*/ 10 h 322"/>
                <a:gd name="T10" fmla="*/ 408 w 448"/>
                <a:gd name="T11" fmla="*/ 0 h 322"/>
                <a:gd name="T12" fmla="*/ 43 w 448"/>
                <a:gd name="T13" fmla="*/ 0 h 322"/>
                <a:gd name="T14" fmla="*/ 33 w 448"/>
                <a:gd name="T15" fmla="*/ 10 h 322"/>
                <a:gd name="T16" fmla="*/ 33 w 448"/>
                <a:gd name="T17" fmla="*/ 227 h 322"/>
                <a:gd name="T18" fmla="*/ 36 w 448"/>
                <a:gd name="T19" fmla="*/ 236 h 322"/>
                <a:gd name="T20" fmla="*/ 28 w 448"/>
                <a:gd name="T21" fmla="*/ 246 h 322"/>
                <a:gd name="T22" fmla="*/ 1 w 448"/>
                <a:gd name="T23" fmla="*/ 296 h 322"/>
                <a:gd name="T24" fmla="*/ 3 w 448"/>
                <a:gd name="T25" fmla="*/ 315 h 322"/>
                <a:gd name="T26" fmla="*/ 4 w 448"/>
                <a:gd name="T27" fmla="*/ 316 h 322"/>
                <a:gd name="T28" fmla="*/ 9 w 448"/>
                <a:gd name="T29" fmla="*/ 321 h 322"/>
                <a:gd name="T30" fmla="*/ 62 w 448"/>
                <a:gd name="T31" fmla="*/ 321 h 322"/>
                <a:gd name="T32" fmla="*/ 440 w 448"/>
                <a:gd name="T33" fmla="*/ 321 h 322"/>
                <a:gd name="T34" fmla="*/ 441 w 448"/>
                <a:gd name="T35" fmla="*/ 321 h 322"/>
                <a:gd name="T36" fmla="*/ 444 w 448"/>
                <a:gd name="T37" fmla="*/ 319 h 322"/>
                <a:gd name="T38" fmla="*/ 447 w 448"/>
                <a:gd name="T39" fmla="*/ 314 h 322"/>
                <a:gd name="T40" fmla="*/ 446 w 448"/>
                <a:gd name="T41" fmla="*/ 296 h 322"/>
                <a:gd name="T42" fmla="*/ 390 w 448"/>
                <a:gd name="T43" fmla="*/ 38 h 322"/>
                <a:gd name="T44" fmla="*/ 390 w 448"/>
                <a:gd name="T45" fmla="*/ 212 h 322"/>
                <a:gd name="T46" fmla="*/ 381 w 448"/>
                <a:gd name="T47" fmla="*/ 221 h 322"/>
                <a:gd name="T48" fmla="*/ 380 w 448"/>
                <a:gd name="T49" fmla="*/ 221 h 322"/>
                <a:gd name="T50" fmla="*/ 313 w 448"/>
                <a:gd name="T51" fmla="*/ 221 h 322"/>
                <a:gd name="T52" fmla="*/ 112 w 448"/>
                <a:gd name="T53" fmla="*/ 221 h 322"/>
                <a:gd name="T54" fmla="*/ 89 w 448"/>
                <a:gd name="T55" fmla="*/ 221 h 322"/>
                <a:gd name="T56" fmla="*/ 70 w 448"/>
                <a:gd name="T57" fmla="*/ 221 h 322"/>
                <a:gd name="T58" fmla="*/ 64 w 448"/>
                <a:gd name="T59" fmla="*/ 219 h 322"/>
                <a:gd name="T60" fmla="*/ 62 w 448"/>
                <a:gd name="T61" fmla="*/ 216 h 322"/>
                <a:gd name="T62" fmla="*/ 61 w 448"/>
                <a:gd name="T63" fmla="*/ 212 h 322"/>
                <a:gd name="T64" fmla="*/ 61 w 448"/>
                <a:gd name="T65" fmla="*/ 201 h 322"/>
                <a:gd name="T66" fmla="*/ 61 w 448"/>
                <a:gd name="T67" fmla="*/ 195 h 322"/>
                <a:gd name="T68" fmla="*/ 61 w 448"/>
                <a:gd name="T69" fmla="*/ 195 h 322"/>
                <a:gd name="T70" fmla="*/ 61 w 448"/>
                <a:gd name="T71" fmla="*/ 35 h 322"/>
                <a:gd name="T72" fmla="*/ 70 w 448"/>
                <a:gd name="T73" fmla="*/ 26 h 322"/>
                <a:gd name="T74" fmla="*/ 381 w 448"/>
                <a:gd name="T75" fmla="*/ 26 h 322"/>
                <a:gd name="T76" fmla="*/ 383 w 448"/>
                <a:gd name="T77" fmla="*/ 26 h 322"/>
                <a:gd name="T78" fmla="*/ 390 w 448"/>
                <a:gd name="T79" fmla="*/ 38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48" h="322">
                  <a:moveTo>
                    <a:pt x="446" y="296"/>
                  </a:moveTo>
                  <a:cubicBezTo>
                    <a:pt x="421" y="245"/>
                    <a:pt x="421" y="245"/>
                    <a:pt x="421" y="245"/>
                  </a:cubicBezTo>
                  <a:cubicBezTo>
                    <a:pt x="419" y="240"/>
                    <a:pt x="417" y="237"/>
                    <a:pt x="415" y="235"/>
                  </a:cubicBezTo>
                  <a:cubicBezTo>
                    <a:pt x="417" y="233"/>
                    <a:pt x="418" y="231"/>
                    <a:pt x="418" y="227"/>
                  </a:cubicBezTo>
                  <a:cubicBezTo>
                    <a:pt x="418" y="10"/>
                    <a:pt x="418" y="10"/>
                    <a:pt x="418" y="10"/>
                  </a:cubicBezTo>
                  <a:cubicBezTo>
                    <a:pt x="418" y="4"/>
                    <a:pt x="414" y="0"/>
                    <a:pt x="408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7" y="0"/>
                    <a:pt x="33" y="4"/>
                    <a:pt x="33" y="10"/>
                  </a:cubicBezTo>
                  <a:cubicBezTo>
                    <a:pt x="33" y="227"/>
                    <a:pt x="33" y="227"/>
                    <a:pt x="33" y="227"/>
                  </a:cubicBezTo>
                  <a:cubicBezTo>
                    <a:pt x="33" y="231"/>
                    <a:pt x="34" y="234"/>
                    <a:pt x="36" y="236"/>
                  </a:cubicBezTo>
                  <a:cubicBezTo>
                    <a:pt x="32" y="236"/>
                    <a:pt x="30" y="239"/>
                    <a:pt x="28" y="246"/>
                  </a:cubicBezTo>
                  <a:cubicBezTo>
                    <a:pt x="1" y="296"/>
                    <a:pt x="1" y="296"/>
                    <a:pt x="1" y="296"/>
                  </a:cubicBezTo>
                  <a:cubicBezTo>
                    <a:pt x="0" y="301"/>
                    <a:pt x="1" y="310"/>
                    <a:pt x="3" y="315"/>
                  </a:cubicBezTo>
                  <a:cubicBezTo>
                    <a:pt x="4" y="316"/>
                    <a:pt x="4" y="316"/>
                    <a:pt x="4" y="316"/>
                  </a:cubicBezTo>
                  <a:cubicBezTo>
                    <a:pt x="5" y="319"/>
                    <a:pt x="7" y="321"/>
                    <a:pt x="9" y="321"/>
                  </a:cubicBezTo>
                  <a:cubicBezTo>
                    <a:pt x="62" y="321"/>
                    <a:pt x="62" y="321"/>
                    <a:pt x="62" y="321"/>
                  </a:cubicBezTo>
                  <a:cubicBezTo>
                    <a:pt x="174" y="321"/>
                    <a:pt x="424" y="322"/>
                    <a:pt x="440" y="321"/>
                  </a:cubicBezTo>
                  <a:cubicBezTo>
                    <a:pt x="441" y="321"/>
                    <a:pt x="441" y="321"/>
                    <a:pt x="441" y="321"/>
                  </a:cubicBezTo>
                  <a:cubicBezTo>
                    <a:pt x="442" y="321"/>
                    <a:pt x="443" y="320"/>
                    <a:pt x="444" y="319"/>
                  </a:cubicBezTo>
                  <a:cubicBezTo>
                    <a:pt x="445" y="317"/>
                    <a:pt x="446" y="316"/>
                    <a:pt x="447" y="314"/>
                  </a:cubicBezTo>
                  <a:cubicBezTo>
                    <a:pt x="448" y="308"/>
                    <a:pt x="448" y="301"/>
                    <a:pt x="446" y="296"/>
                  </a:cubicBezTo>
                  <a:close/>
                  <a:moveTo>
                    <a:pt x="390" y="38"/>
                  </a:moveTo>
                  <a:cubicBezTo>
                    <a:pt x="390" y="212"/>
                    <a:pt x="390" y="212"/>
                    <a:pt x="390" y="212"/>
                  </a:cubicBezTo>
                  <a:cubicBezTo>
                    <a:pt x="390" y="217"/>
                    <a:pt x="386" y="221"/>
                    <a:pt x="381" y="221"/>
                  </a:cubicBezTo>
                  <a:cubicBezTo>
                    <a:pt x="380" y="221"/>
                    <a:pt x="380" y="221"/>
                    <a:pt x="380" y="221"/>
                  </a:cubicBezTo>
                  <a:cubicBezTo>
                    <a:pt x="375" y="221"/>
                    <a:pt x="348" y="221"/>
                    <a:pt x="313" y="221"/>
                  </a:cubicBezTo>
                  <a:cubicBezTo>
                    <a:pt x="112" y="221"/>
                    <a:pt x="112" y="221"/>
                    <a:pt x="112" y="221"/>
                  </a:cubicBezTo>
                  <a:cubicBezTo>
                    <a:pt x="99" y="221"/>
                    <a:pt x="91" y="221"/>
                    <a:pt x="89" y="221"/>
                  </a:cubicBezTo>
                  <a:cubicBezTo>
                    <a:pt x="80" y="222"/>
                    <a:pt x="74" y="222"/>
                    <a:pt x="70" y="221"/>
                  </a:cubicBezTo>
                  <a:cubicBezTo>
                    <a:pt x="68" y="221"/>
                    <a:pt x="66" y="220"/>
                    <a:pt x="64" y="219"/>
                  </a:cubicBezTo>
                  <a:cubicBezTo>
                    <a:pt x="63" y="218"/>
                    <a:pt x="62" y="217"/>
                    <a:pt x="62" y="216"/>
                  </a:cubicBezTo>
                  <a:cubicBezTo>
                    <a:pt x="62" y="215"/>
                    <a:pt x="61" y="213"/>
                    <a:pt x="61" y="212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1" y="198"/>
                    <a:pt x="61" y="195"/>
                    <a:pt x="61" y="195"/>
                  </a:cubicBezTo>
                  <a:cubicBezTo>
                    <a:pt x="61" y="195"/>
                    <a:pt x="61" y="195"/>
                    <a:pt x="61" y="19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1" y="30"/>
                    <a:pt x="65" y="26"/>
                    <a:pt x="70" y="26"/>
                  </a:cubicBezTo>
                  <a:cubicBezTo>
                    <a:pt x="381" y="26"/>
                    <a:pt x="381" y="26"/>
                    <a:pt x="381" y="26"/>
                  </a:cubicBezTo>
                  <a:cubicBezTo>
                    <a:pt x="382" y="26"/>
                    <a:pt x="383" y="26"/>
                    <a:pt x="383" y="26"/>
                  </a:cubicBezTo>
                  <a:cubicBezTo>
                    <a:pt x="390" y="28"/>
                    <a:pt x="390" y="33"/>
                    <a:pt x="390" y="38"/>
                  </a:cubicBezTo>
                  <a:close/>
                </a:path>
              </a:pathLst>
            </a:custGeom>
            <a:solidFill>
              <a:srgbClr val="CD28A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6" name="Rectangle 70">
              <a:extLst>
                <a:ext uri="{FF2B5EF4-FFF2-40B4-BE49-F238E27FC236}">
                  <a16:creationId xmlns:a16="http://schemas.microsoft.com/office/drawing/2014/main" id="{51EB62B6-F904-1C43-8759-776FF974F3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63283" y="3133352"/>
              <a:ext cx="502349" cy="239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0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75%</a:t>
              </a:r>
              <a:endParaRPr lang="en-US" sz="14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D5F4096-534E-EA4D-9AD0-33D041BD57FC}"/>
                </a:ext>
              </a:extLst>
            </p:cNvPr>
            <p:cNvSpPr/>
            <p:nvPr/>
          </p:nvSpPr>
          <p:spPr bwMode="auto">
            <a:xfrm>
              <a:off x="7818337" y="3152401"/>
              <a:ext cx="2511741" cy="239214"/>
            </a:xfrm>
            <a:prstGeom prst="rect">
              <a:avLst/>
            </a:prstGeom>
            <a:solidFill>
              <a:srgbClr val="CD28A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0" rIns="9144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200" dirty="0">
                  <a:solidFill>
                    <a:srgbClr val="FFFFFF"/>
                  </a:solidFill>
                  <a:latin typeface="Arial Narrow"/>
                  <a:cs typeface="Arial Narrow"/>
                </a:rPr>
                <a:t>R1</a:t>
              </a:r>
            </a:p>
          </p:txBody>
        </p:sp>
        <p:sp>
          <p:nvSpPr>
            <p:cNvPr id="39" name="Rectangle 70">
              <a:extLst>
                <a:ext uri="{FF2B5EF4-FFF2-40B4-BE49-F238E27FC236}">
                  <a16:creationId xmlns:a16="http://schemas.microsoft.com/office/drawing/2014/main" id="{8B5141D6-9063-2846-833F-1D29138C8F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8738" y="3439458"/>
              <a:ext cx="476936" cy="239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0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b="1" dirty="0">
                  <a:solidFill>
                    <a:srgbClr val="CD28A5"/>
                  </a:solidFill>
                  <a:latin typeface="Arial Narrow" pitchFamily="34" charset="0"/>
                </a:rPr>
                <a:t>75</a:t>
              </a: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%</a:t>
              </a:r>
              <a:endParaRPr lang="en-US" sz="14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2BDF259E-CD5C-9B44-84A8-F4CEB8629705}"/>
                </a:ext>
              </a:extLst>
            </p:cNvPr>
            <p:cNvSpPr/>
            <p:nvPr/>
          </p:nvSpPr>
          <p:spPr bwMode="auto">
            <a:xfrm>
              <a:off x="7818337" y="3463378"/>
              <a:ext cx="2511741" cy="215293"/>
            </a:xfrm>
            <a:prstGeom prst="rect">
              <a:avLst/>
            </a:prstGeom>
            <a:solidFill>
              <a:srgbClr val="CD28A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0" rIns="9144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200" dirty="0">
                  <a:solidFill>
                    <a:srgbClr val="FFFFFF"/>
                  </a:solidFill>
                  <a:latin typeface="Arial Narrow"/>
                  <a:cs typeface="Arial Narrow"/>
                </a:rPr>
                <a:t>R2</a:t>
              </a:r>
            </a:p>
          </p:txBody>
        </p:sp>
        <p:sp>
          <p:nvSpPr>
            <p:cNvPr id="41" name="Rectangle 70">
              <a:extLst>
                <a:ext uri="{FF2B5EF4-FFF2-40B4-BE49-F238E27FC236}">
                  <a16:creationId xmlns:a16="http://schemas.microsoft.com/office/drawing/2014/main" id="{C81F4F26-6E50-C84C-91D4-0D6B3C2EE9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8691" y="3741046"/>
              <a:ext cx="497031" cy="239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0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b="1" dirty="0">
                  <a:solidFill>
                    <a:srgbClr val="CD28A5"/>
                  </a:solidFill>
                  <a:latin typeface="Arial Narrow" pitchFamily="34" charset="0"/>
                </a:rPr>
                <a:t>75</a:t>
              </a: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%</a:t>
              </a:r>
              <a:endParaRPr lang="en-US" sz="14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22CA25E9-9853-E341-9F30-0ECD9CF45236}"/>
                </a:ext>
              </a:extLst>
            </p:cNvPr>
            <p:cNvSpPr/>
            <p:nvPr/>
          </p:nvSpPr>
          <p:spPr bwMode="auto">
            <a:xfrm>
              <a:off x="7818337" y="3743663"/>
              <a:ext cx="2511741" cy="222064"/>
            </a:xfrm>
            <a:prstGeom prst="rect">
              <a:avLst/>
            </a:prstGeom>
            <a:solidFill>
              <a:srgbClr val="CD28A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0" rIns="9144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200" dirty="0">
                  <a:solidFill>
                    <a:srgbClr val="FFFFFF"/>
                  </a:solidFill>
                  <a:latin typeface="Arial Narrow"/>
                  <a:cs typeface="Arial Narrow"/>
                </a:rPr>
                <a:t>R3</a:t>
              </a:r>
            </a:p>
          </p:txBody>
        </p:sp>
        <p:sp>
          <p:nvSpPr>
            <p:cNvPr id="43" name="Rectangle 70">
              <a:extLst>
                <a:ext uri="{FF2B5EF4-FFF2-40B4-BE49-F238E27FC236}">
                  <a16:creationId xmlns:a16="http://schemas.microsoft.com/office/drawing/2014/main" id="{52BBD78A-16ED-1E48-89D2-974A6FF17B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5872" y="4025530"/>
              <a:ext cx="472465" cy="239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0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b="1" dirty="0">
                  <a:solidFill>
                    <a:srgbClr val="CD28A5"/>
                  </a:solidFill>
                  <a:latin typeface="Arial Narrow" pitchFamily="34" charset="0"/>
                </a:rPr>
                <a:t>75</a:t>
              </a: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%</a:t>
              </a:r>
              <a:endParaRPr lang="en-US" sz="14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E1704625-9E09-3542-B84B-674B41F78755}"/>
                </a:ext>
              </a:extLst>
            </p:cNvPr>
            <p:cNvSpPr/>
            <p:nvPr/>
          </p:nvSpPr>
          <p:spPr bwMode="auto">
            <a:xfrm>
              <a:off x="7818337" y="4037491"/>
              <a:ext cx="2511741" cy="215292"/>
            </a:xfrm>
            <a:prstGeom prst="rect">
              <a:avLst/>
            </a:prstGeom>
            <a:solidFill>
              <a:srgbClr val="CD28A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0" rIns="9144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200" dirty="0">
                  <a:solidFill>
                    <a:srgbClr val="FFFFFF"/>
                  </a:solidFill>
                  <a:latin typeface="Arial Narrow"/>
                  <a:cs typeface="Arial Narrow"/>
                </a:rPr>
                <a:t>R4</a:t>
              </a:r>
            </a:p>
          </p:txBody>
        </p:sp>
        <p:sp>
          <p:nvSpPr>
            <p:cNvPr id="45" name="Rectangle 70">
              <a:extLst>
                <a:ext uri="{FF2B5EF4-FFF2-40B4-BE49-F238E27FC236}">
                  <a16:creationId xmlns:a16="http://schemas.microsoft.com/office/drawing/2014/main" id="{E7352E18-3FF0-714B-95ED-636069F612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42638" y="4301343"/>
              <a:ext cx="467286" cy="2392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0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b="1" dirty="0">
                  <a:solidFill>
                    <a:srgbClr val="CD28A5"/>
                  </a:solidFill>
                  <a:latin typeface="Arial Narrow" pitchFamily="34" charset="0"/>
                </a:rPr>
                <a:t>75</a:t>
              </a: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%</a:t>
              </a:r>
              <a:endParaRPr lang="en-US" sz="14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EE5136E-DF9C-5447-9318-4E306123F9D2}"/>
                </a:ext>
              </a:extLst>
            </p:cNvPr>
            <p:cNvSpPr/>
            <p:nvPr/>
          </p:nvSpPr>
          <p:spPr bwMode="auto">
            <a:xfrm>
              <a:off x="7818337" y="4311968"/>
              <a:ext cx="2511742" cy="227871"/>
            </a:xfrm>
            <a:prstGeom prst="rect">
              <a:avLst/>
            </a:prstGeom>
            <a:solidFill>
              <a:srgbClr val="CD28A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0" rIns="9144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200" dirty="0">
                  <a:solidFill>
                    <a:srgbClr val="FFFFFF"/>
                  </a:solidFill>
                  <a:latin typeface="Arial Narrow"/>
                  <a:cs typeface="Arial Narrow"/>
                </a:rPr>
                <a:t>Overall</a:t>
              </a:r>
            </a:p>
          </p:txBody>
        </p:sp>
        <p:grpSp>
          <p:nvGrpSpPr>
            <p:cNvPr id="47" name="Group 46" descr="Pink Pie Chart Icon">
              <a:extLst>
                <a:ext uri="{FF2B5EF4-FFF2-40B4-BE49-F238E27FC236}">
                  <a16:creationId xmlns:a16="http://schemas.microsoft.com/office/drawing/2014/main" id="{4F0CE3BA-7FD1-6A41-9848-58FA83A5339E}"/>
                </a:ext>
              </a:extLst>
            </p:cNvPr>
            <p:cNvGrpSpPr/>
            <p:nvPr/>
          </p:nvGrpSpPr>
          <p:grpSpPr>
            <a:xfrm>
              <a:off x="6779817" y="5142938"/>
              <a:ext cx="928815" cy="975710"/>
              <a:chOff x="6808344" y="2256539"/>
              <a:chExt cx="2335656" cy="2453575"/>
            </a:xfrm>
            <a:solidFill>
              <a:srgbClr val="E83CC9"/>
            </a:solidFill>
          </p:grpSpPr>
          <p:sp>
            <p:nvSpPr>
              <p:cNvPr id="50" name="Freeform 34">
                <a:extLst>
                  <a:ext uri="{FF2B5EF4-FFF2-40B4-BE49-F238E27FC236}">
                    <a16:creationId xmlns:a16="http://schemas.microsoft.com/office/drawing/2014/main" id="{3A6D6B77-98C1-EC4E-AC82-CABD6BA5FB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344" y="2256539"/>
                <a:ext cx="1060450" cy="1114425"/>
              </a:xfrm>
              <a:custGeom>
                <a:avLst/>
                <a:gdLst/>
                <a:ahLst/>
                <a:cxnLst>
                  <a:cxn ang="0">
                    <a:pos x="668" y="702"/>
                  </a:cxn>
                  <a:cxn ang="0">
                    <a:pos x="0" y="484"/>
                  </a:cxn>
                  <a:cxn ang="0">
                    <a:pos x="0" y="484"/>
                  </a:cxn>
                  <a:cxn ang="0">
                    <a:pos x="10" y="458"/>
                  </a:cxn>
                  <a:cxn ang="0">
                    <a:pos x="20" y="431"/>
                  </a:cxn>
                  <a:cxn ang="0">
                    <a:pos x="31" y="404"/>
                  </a:cxn>
                  <a:cxn ang="0">
                    <a:pos x="43" y="379"/>
                  </a:cxn>
                  <a:cxn ang="0">
                    <a:pos x="57" y="355"/>
                  </a:cxn>
                  <a:cxn ang="0">
                    <a:pos x="71" y="330"/>
                  </a:cxn>
                  <a:cxn ang="0">
                    <a:pos x="86" y="307"/>
                  </a:cxn>
                  <a:cxn ang="0">
                    <a:pos x="101" y="285"/>
                  </a:cxn>
                  <a:cxn ang="0">
                    <a:pos x="118" y="263"/>
                  </a:cxn>
                  <a:cxn ang="0">
                    <a:pos x="135" y="241"/>
                  </a:cxn>
                  <a:cxn ang="0">
                    <a:pos x="153" y="222"/>
                  </a:cxn>
                  <a:cxn ang="0">
                    <a:pos x="171" y="202"/>
                  </a:cxn>
                  <a:cxn ang="0">
                    <a:pos x="191" y="183"/>
                  </a:cxn>
                  <a:cxn ang="0">
                    <a:pos x="212" y="166"/>
                  </a:cxn>
                  <a:cxn ang="0">
                    <a:pos x="233" y="147"/>
                  </a:cxn>
                  <a:cxn ang="0">
                    <a:pos x="254" y="132"/>
                  </a:cxn>
                  <a:cxn ang="0">
                    <a:pos x="276" y="117"/>
                  </a:cxn>
                  <a:cxn ang="0">
                    <a:pos x="299" y="101"/>
                  </a:cxn>
                  <a:cxn ang="0">
                    <a:pos x="321" y="89"/>
                  </a:cxn>
                  <a:cxn ang="0">
                    <a:pos x="345" y="76"/>
                  </a:cxn>
                  <a:cxn ang="0">
                    <a:pos x="370" y="63"/>
                  </a:cxn>
                  <a:cxn ang="0">
                    <a:pos x="394" y="53"/>
                  </a:cxn>
                  <a:cxn ang="0">
                    <a:pos x="421" y="44"/>
                  </a:cxn>
                  <a:cxn ang="0">
                    <a:pos x="446" y="34"/>
                  </a:cxn>
                  <a:cxn ang="0">
                    <a:pos x="473" y="27"/>
                  </a:cxn>
                  <a:cxn ang="0">
                    <a:pos x="500" y="20"/>
                  </a:cxn>
                  <a:cxn ang="0">
                    <a:pos x="526" y="13"/>
                  </a:cxn>
                  <a:cxn ang="0">
                    <a:pos x="554" y="9"/>
                  </a:cxn>
                  <a:cxn ang="0">
                    <a:pos x="582" y="4"/>
                  </a:cxn>
                  <a:cxn ang="0">
                    <a:pos x="611" y="2"/>
                  </a:cxn>
                  <a:cxn ang="0">
                    <a:pos x="639" y="0"/>
                  </a:cxn>
                  <a:cxn ang="0">
                    <a:pos x="668" y="0"/>
                  </a:cxn>
                  <a:cxn ang="0">
                    <a:pos x="668" y="702"/>
                  </a:cxn>
                </a:cxnLst>
                <a:rect l="0" t="0" r="r" b="b"/>
                <a:pathLst>
                  <a:path w="668" h="702">
                    <a:moveTo>
                      <a:pt x="668" y="702"/>
                    </a:moveTo>
                    <a:lnTo>
                      <a:pt x="0" y="484"/>
                    </a:lnTo>
                    <a:lnTo>
                      <a:pt x="0" y="484"/>
                    </a:lnTo>
                    <a:lnTo>
                      <a:pt x="10" y="458"/>
                    </a:lnTo>
                    <a:lnTo>
                      <a:pt x="20" y="431"/>
                    </a:lnTo>
                    <a:lnTo>
                      <a:pt x="31" y="404"/>
                    </a:lnTo>
                    <a:lnTo>
                      <a:pt x="43" y="379"/>
                    </a:lnTo>
                    <a:lnTo>
                      <a:pt x="57" y="355"/>
                    </a:lnTo>
                    <a:lnTo>
                      <a:pt x="71" y="330"/>
                    </a:lnTo>
                    <a:lnTo>
                      <a:pt x="86" y="307"/>
                    </a:lnTo>
                    <a:lnTo>
                      <a:pt x="101" y="285"/>
                    </a:lnTo>
                    <a:lnTo>
                      <a:pt x="118" y="263"/>
                    </a:lnTo>
                    <a:lnTo>
                      <a:pt x="135" y="241"/>
                    </a:lnTo>
                    <a:lnTo>
                      <a:pt x="153" y="222"/>
                    </a:lnTo>
                    <a:lnTo>
                      <a:pt x="171" y="202"/>
                    </a:lnTo>
                    <a:lnTo>
                      <a:pt x="191" y="183"/>
                    </a:lnTo>
                    <a:lnTo>
                      <a:pt x="212" y="166"/>
                    </a:lnTo>
                    <a:lnTo>
                      <a:pt x="233" y="147"/>
                    </a:lnTo>
                    <a:lnTo>
                      <a:pt x="254" y="132"/>
                    </a:lnTo>
                    <a:lnTo>
                      <a:pt x="276" y="117"/>
                    </a:lnTo>
                    <a:lnTo>
                      <a:pt x="299" y="101"/>
                    </a:lnTo>
                    <a:lnTo>
                      <a:pt x="321" y="89"/>
                    </a:lnTo>
                    <a:lnTo>
                      <a:pt x="345" y="76"/>
                    </a:lnTo>
                    <a:lnTo>
                      <a:pt x="370" y="63"/>
                    </a:lnTo>
                    <a:lnTo>
                      <a:pt x="394" y="53"/>
                    </a:lnTo>
                    <a:lnTo>
                      <a:pt x="421" y="44"/>
                    </a:lnTo>
                    <a:lnTo>
                      <a:pt x="446" y="34"/>
                    </a:lnTo>
                    <a:lnTo>
                      <a:pt x="473" y="27"/>
                    </a:lnTo>
                    <a:lnTo>
                      <a:pt x="500" y="20"/>
                    </a:lnTo>
                    <a:lnTo>
                      <a:pt x="526" y="13"/>
                    </a:lnTo>
                    <a:lnTo>
                      <a:pt x="554" y="9"/>
                    </a:lnTo>
                    <a:lnTo>
                      <a:pt x="582" y="4"/>
                    </a:lnTo>
                    <a:lnTo>
                      <a:pt x="611" y="2"/>
                    </a:lnTo>
                    <a:lnTo>
                      <a:pt x="639" y="0"/>
                    </a:lnTo>
                    <a:lnTo>
                      <a:pt x="668" y="0"/>
                    </a:lnTo>
                    <a:lnTo>
                      <a:pt x="668" y="702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35">
                <a:extLst>
                  <a:ext uri="{FF2B5EF4-FFF2-40B4-BE49-F238E27FC236}">
                    <a16:creationId xmlns:a16="http://schemas.microsoft.com/office/drawing/2014/main" id="{10963AE4-9856-7644-B0B6-EABAC4B1933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5150" y="2482851"/>
                <a:ext cx="2228850" cy="2227263"/>
              </a:xfrm>
              <a:custGeom>
                <a:avLst/>
                <a:gdLst/>
                <a:ahLst/>
                <a:cxnLst>
                  <a:cxn ang="0">
                    <a:pos x="702" y="0"/>
                  </a:cxn>
                  <a:cxn ang="0">
                    <a:pos x="739" y="0"/>
                  </a:cxn>
                  <a:cxn ang="0">
                    <a:pos x="809" y="7"/>
                  </a:cxn>
                  <a:cxn ang="0">
                    <a:pos x="878" y="21"/>
                  </a:cxn>
                  <a:cxn ang="0">
                    <a:pos x="944" y="42"/>
                  </a:cxn>
                  <a:cxn ang="0">
                    <a:pos x="1007" y="68"/>
                  </a:cxn>
                  <a:cxn ang="0">
                    <a:pos x="1067" y="101"/>
                  </a:cxn>
                  <a:cxn ang="0">
                    <a:pos x="1122" y="139"/>
                  </a:cxn>
                  <a:cxn ang="0">
                    <a:pos x="1175" y="181"/>
                  </a:cxn>
                  <a:cxn ang="0">
                    <a:pos x="1221" y="228"/>
                  </a:cxn>
                  <a:cxn ang="0">
                    <a:pos x="1265" y="280"/>
                  </a:cxn>
                  <a:cxn ang="0">
                    <a:pos x="1303" y="336"/>
                  </a:cxn>
                  <a:cxn ang="0">
                    <a:pos x="1335" y="397"/>
                  </a:cxn>
                  <a:cxn ang="0">
                    <a:pos x="1362" y="460"/>
                  </a:cxn>
                  <a:cxn ang="0">
                    <a:pos x="1383" y="526"/>
                  </a:cxn>
                  <a:cxn ang="0">
                    <a:pos x="1397" y="595"/>
                  </a:cxn>
                  <a:cxn ang="0">
                    <a:pos x="1404" y="665"/>
                  </a:cxn>
                  <a:cxn ang="0">
                    <a:pos x="1404" y="701"/>
                  </a:cxn>
                  <a:cxn ang="0">
                    <a:pos x="1401" y="773"/>
                  </a:cxn>
                  <a:cxn ang="0">
                    <a:pos x="1390" y="843"/>
                  </a:cxn>
                  <a:cxn ang="0">
                    <a:pos x="1373" y="909"/>
                  </a:cxn>
                  <a:cxn ang="0">
                    <a:pos x="1349" y="973"/>
                  </a:cxn>
                  <a:cxn ang="0">
                    <a:pos x="1320" y="1035"/>
                  </a:cxn>
                  <a:cxn ang="0">
                    <a:pos x="1285" y="1093"/>
                  </a:cxn>
                  <a:cxn ang="0">
                    <a:pos x="1244" y="1147"/>
                  </a:cxn>
                  <a:cxn ang="0">
                    <a:pos x="1199" y="1197"/>
                  </a:cxn>
                  <a:cxn ang="0">
                    <a:pos x="1148" y="1243"/>
                  </a:cxn>
                  <a:cxn ang="0">
                    <a:pos x="1095" y="1284"/>
                  </a:cxn>
                  <a:cxn ang="0">
                    <a:pos x="1038" y="1319"/>
                  </a:cxn>
                  <a:cxn ang="0">
                    <a:pos x="976" y="1348"/>
                  </a:cxn>
                  <a:cxn ang="0">
                    <a:pos x="911" y="1371"/>
                  </a:cxn>
                  <a:cxn ang="0">
                    <a:pos x="844" y="1389"/>
                  </a:cxn>
                  <a:cxn ang="0">
                    <a:pos x="774" y="1399"/>
                  </a:cxn>
                  <a:cxn ang="0">
                    <a:pos x="702" y="1403"/>
                  </a:cxn>
                  <a:cxn ang="0">
                    <a:pos x="666" y="1401"/>
                  </a:cxn>
                  <a:cxn ang="0">
                    <a:pos x="595" y="1394"/>
                  </a:cxn>
                  <a:cxn ang="0">
                    <a:pos x="527" y="1380"/>
                  </a:cxn>
                  <a:cxn ang="0">
                    <a:pos x="461" y="1361"/>
                  </a:cxn>
                  <a:cxn ang="0">
                    <a:pos x="397" y="1334"/>
                  </a:cxn>
                  <a:cxn ang="0">
                    <a:pos x="338" y="1302"/>
                  </a:cxn>
                  <a:cxn ang="0">
                    <a:pos x="282" y="1264"/>
                  </a:cxn>
                  <a:cxn ang="0">
                    <a:pos x="230" y="1220"/>
                  </a:cxn>
                  <a:cxn ang="0">
                    <a:pos x="183" y="1173"/>
                  </a:cxn>
                  <a:cxn ang="0">
                    <a:pos x="139" y="1121"/>
                  </a:cxn>
                  <a:cxn ang="0">
                    <a:pos x="101" y="1065"/>
                  </a:cxn>
                  <a:cxn ang="0">
                    <a:pos x="69" y="1006"/>
                  </a:cxn>
                  <a:cxn ang="0">
                    <a:pos x="42" y="943"/>
                  </a:cxn>
                  <a:cxn ang="0">
                    <a:pos x="23" y="877"/>
                  </a:cxn>
                  <a:cxn ang="0">
                    <a:pos x="9" y="808"/>
                  </a:cxn>
                  <a:cxn ang="0">
                    <a:pos x="2" y="736"/>
                  </a:cxn>
                  <a:cxn ang="0">
                    <a:pos x="0" y="701"/>
                  </a:cxn>
                  <a:cxn ang="0">
                    <a:pos x="2" y="645"/>
                  </a:cxn>
                  <a:cxn ang="0">
                    <a:pos x="9" y="590"/>
                  </a:cxn>
                  <a:cxn ang="0">
                    <a:pos x="18" y="538"/>
                  </a:cxn>
                  <a:cxn ang="0">
                    <a:pos x="34" y="484"/>
                  </a:cxn>
                </a:cxnLst>
                <a:rect l="0" t="0" r="r" b="b"/>
                <a:pathLst>
                  <a:path w="1404" h="1403">
                    <a:moveTo>
                      <a:pt x="702" y="701"/>
                    </a:moveTo>
                    <a:lnTo>
                      <a:pt x="702" y="0"/>
                    </a:lnTo>
                    <a:lnTo>
                      <a:pt x="702" y="0"/>
                    </a:lnTo>
                    <a:lnTo>
                      <a:pt x="739" y="0"/>
                    </a:lnTo>
                    <a:lnTo>
                      <a:pt x="774" y="2"/>
                    </a:lnTo>
                    <a:lnTo>
                      <a:pt x="809" y="7"/>
                    </a:lnTo>
                    <a:lnTo>
                      <a:pt x="844" y="14"/>
                    </a:lnTo>
                    <a:lnTo>
                      <a:pt x="878" y="21"/>
                    </a:lnTo>
                    <a:lnTo>
                      <a:pt x="911" y="30"/>
                    </a:lnTo>
                    <a:lnTo>
                      <a:pt x="944" y="42"/>
                    </a:lnTo>
                    <a:lnTo>
                      <a:pt x="976" y="54"/>
                    </a:lnTo>
                    <a:lnTo>
                      <a:pt x="1007" y="68"/>
                    </a:lnTo>
                    <a:lnTo>
                      <a:pt x="1038" y="84"/>
                    </a:lnTo>
                    <a:lnTo>
                      <a:pt x="1067" y="101"/>
                    </a:lnTo>
                    <a:lnTo>
                      <a:pt x="1095" y="119"/>
                    </a:lnTo>
                    <a:lnTo>
                      <a:pt x="1122" y="139"/>
                    </a:lnTo>
                    <a:lnTo>
                      <a:pt x="1148" y="160"/>
                    </a:lnTo>
                    <a:lnTo>
                      <a:pt x="1175" y="181"/>
                    </a:lnTo>
                    <a:lnTo>
                      <a:pt x="1199" y="204"/>
                    </a:lnTo>
                    <a:lnTo>
                      <a:pt x="1221" y="228"/>
                    </a:lnTo>
                    <a:lnTo>
                      <a:pt x="1244" y="255"/>
                    </a:lnTo>
                    <a:lnTo>
                      <a:pt x="1265" y="280"/>
                    </a:lnTo>
                    <a:lnTo>
                      <a:pt x="1285" y="308"/>
                    </a:lnTo>
                    <a:lnTo>
                      <a:pt x="1303" y="336"/>
                    </a:lnTo>
                    <a:lnTo>
                      <a:pt x="1320" y="366"/>
                    </a:lnTo>
                    <a:lnTo>
                      <a:pt x="1335" y="397"/>
                    </a:lnTo>
                    <a:lnTo>
                      <a:pt x="1349" y="428"/>
                    </a:lnTo>
                    <a:lnTo>
                      <a:pt x="1362" y="460"/>
                    </a:lnTo>
                    <a:lnTo>
                      <a:pt x="1373" y="492"/>
                    </a:lnTo>
                    <a:lnTo>
                      <a:pt x="1383" y="526"/>
                    </a:lnTo>
                    <a:lnTo>
                      <a:pt x="1390" y="560"/>
                    </a:lnTo>
                    <a:lnTo>
                      <a:pt x="1397" y="595"/>
                    </a:lnTo>
                    <a:lnTo>
                      <a:pt x="1401" y="630"/>
                    </a:lnTo>
                    <a:lnTo>
                      <a:pt x="1404" y="665"/>
                    </a:lnTo>
                    <a:lnTo>
                      <a:pt x="1404" y="701"/>
                    </a:lnTo>
                    <a:lnTo>
                      <a:pt x="1404" y="701"/>
                    </a:lnTo>
                    <a:lnTo>
                      <a:pt x="1404" y="736"/>
                    </a:lnTo>
                    <a:lnTo>
                      <a:pt x="1401" y="773"/>
                    </a:lnTo>
                    <a:lnTo>
                      <a:pt x="1397" y="808"/>
                    </a:lnTo>
                    <a:lnTo>
                      <a:pt x="1390" y="843"/>
                    </a:lnTo>
                    <a:lnTo>
                      <a:pt x="1383" y="877"/>
                    </a:lnTo>
                    <a:lnTo>
                      <a:pt x="1373" y="909"/>
                    </a:lnTo>
                    <a:lnTo>
                      <a:pt x="1362" y="943"/>
                    </a:lnTo>
                    <a:lnTo>
                      <a:pt x="1349" y="973"/>
                    </a:lnTo>
                    <a:lnTo>
                      <a:pt x="1335" y="1006"/>
                    </a:lnTo>
                    <a:lnTo>
                      <a:pt x="1320" y="1035"/>
                    </a:lnTo>
                    <a:lnTo>
                      <a:pt x="1303" y="1065"/>
                    </a:lnTo>
                    <a:lnTo>
                      <a:pt x="1285" y="1093"/>
                    </a:lnTo>
                    <a:lnTo>
                      <a:pt x="1265" y="1121"/>
                    </a:lnTo>
                    <a:lnTo>
                      <a:pt x="1244" y="1147"/>
                    </a:lnTo>
                    <a:lnTo>
                      <a:pt x="1221" y="1173"/>
                    </a:lnTo>
                    <a:lnTo>
                      <a:pt x="1199" y="1197"/>
                    </a:lnTo>
                    <a:lnTo>
                      <a:pt x="1175" y="1220"/>
                    </a:lnTo>
                    <a:lnTo>
                      <a:pt x="1148" y="1243"/>
                    </a:lnTo>
                    <a:lnTo>
                      <a:pt x="1122" y="1264"/>
                    </a:lnTo>
                    <a:lnTo>
                      <a:pt x="1095" y="1284"/>
                    </a:lnTo>
                    <a:lnTo>
                      <a:pt x="1067" y="1302"/>
                    </a:lnTo>
                    <a:lnTo>
                      <a:pt x="1038" y="1319"/>
                    </a:lnTo>
                    <a:lnTo>
                      <a:pt x="1007" y="1334"/>
                    </a:lnTo>
                    <a:lnTo>
                      <a:pt x="976" y="1348"/>
                    </a:lnTo>
                    <a:lnTo>
                      <a:pt x="944" y="1361"/>
                    </a:lnTo>
                    <a:lnTo>
                      <a:pt x="911" y="1371"/>
                    </a:lnTo>
                    <a:lnTo>
                      <a:pt x="878" y="1380"/>
                    </a:lnTo>
                    <a:lnTo>
                      <a:pt x="844" y="1389"/>
                    </a:lnTo>
                    <a:lnTo>
                      <a:pt x="809" y="1394"/>
                    </a:lnTo>
                    <a:lnTo>
                      <a:pt x="774" y="1399"/>
                    </a:lnTo>
                    <a:lnTo>
                      <a:pt x="739" y="1401"/>
                    </a:lnTo>
                    <a:lnTo>
                      <a:pt x="702" y="1403"/>
                    </a:lnTo>
                    <a:lnTo>
                      <a:pt x="702" y="1403"/>
                    </a:lnTo>
                    <a:lnTo>
                      <a:pt x="666" y="1401"/>
                    </a:lnTo>
                    <a:lnTo>
                      <a:pt x="630" y="1399"/>
                    </a:lnTo>
                    <a:lnTo>
                      <a:pt x="595" y="1394"/>
                    </a:lnTo>
                    <a:lnTo>
                      <a:pt x="560" y="1389"/>
                    </a:lnTo>
                    <a:lnTo>
                      <a:pt x="527" y="1380"/>
                    </a:lnTo>
                    <a:lnTo>
                      <a:pt x="493" y="1371"/>
                    </a:lnTo>
                    <a:lnTo>
                      <a:pt x="461" y="1361"/>
                    </a:lnTo>
                    <a:lnTo>
                      <a:pt x="428" y="1348"/>
                    </a:lnTo>
                    <a:lnTo>
                      <a:pt x="397" y="1334"/>
                    </a:lnTo>
                    <a:lnTo>
                      <a:pt x="368" y="1319"/>
                    </a:lnTo>
                    <a:lnTo>
                      <a:pt x="338" y="1302"/>
                    </a:lnTo>
                    <a:lnTo>
                      <a:pt x="310" y="1284"/>
                    </a:lnTo>
                    <a:lnTo>
                      <a:pt x="282" y="1264"/>
                    </a:lnTo>
                    <a:lnTo>
                      <a:pt x="256" y="1243"/>
                    </a:lnTo>
                    <a:lnTo>
                      <a:pt x="230" y="1220"/>
                    </a:lnTo>
                    <a:lnTo>
                      <a:pt x="205" y="1197"/>
                    </a:lnTo>
                    <a:lnTo>
                      <a:pt x="183" y="1173"/>
                    </a:lnTo>
                    <a:lnTo>
                      <a:pt x="160" y="1147"/>
                    </a:lnTo>
                    <a:lnTo>
                      <a:pt x="139" y="1121"/>
                    </a:lnTo>
                    <a:lnTo>
                      <a:pt x="119" y="1093"/>
                    </a:lnTo>
                    <a:lnTo>
                      <a:pt x="101" y="1065"/>
                    </a:lnTo>
                    <a:lnTo>
                      <a:pt x="84" y="1035"/>
                    </a:lnTo>
                    <a:lnTo>
                      <a:pt x="69" y="1006"/>
                    </a:lnTo>
                    <a:lnTo>
                      <a:pt x="55" y="973"/>
                    </a:lnTo>
                    <a:lnTo>
                      <a:pt x="42" y="943"/>
                    </a:lnTo>
                    <a:lnTo>
                      <a:pt x="31" y="909"/>
                    </a:lnTo>
                    <a:lnTo>
                      <a:pt x="23" y="877"/>
                    </a:lnTo>
                    <a:lnTo>
                      <a:pt x="14" y="843"/>
                    </a:lnTo>
                    <a:lnTo>
                      <a:pt x="9" y="808"/>
                    </a:lnTo>
                    <a:lnTo>
                      <a:pt x="4" y="773"/>
                    </a:lnTo>
                    <a:lnTo>
                      <a:pt x="2" y="736"/>
                    </a:lnTo>
                    <a:lnTo>
                      <a:pt x="0" y="701"/>
                    </a:lnTo>
                    <a:lnTo>
                      <a:pt x="0" y="701"/>
                    </a:lnTo>
                    <a:lnTo>
                      <a:pt x="0" y="672"/>
                    </a:lnTo>
                    <a:lnTo>
                      <a:pt x="2" y="645"/>
                    </a:lnTo>
                    <a:lnTo>
                      <a:pt x="4" y="617"/>
                    </a:lnTo>
                    <a:lnTo>
                      <a:pt x="9" y="590"/>
                    </a:lnTo>
                    <a:lnTo>
                      <a:pt x="13" y="565"/>
                    </a:lnTo>
                    <a:lnTo>
                      <a:pt x="18" y="538"/>
                    </a:lnTo>
                    <a:lnTo>
                      <a:pt x="27" y="512"/>
                    </a:lnTo>
                    <a:lnTo>
                      <a:pt x="34" y="484"/>
                    </a:lnTo>
                    <a:lnTo>
                      <a:pt x="702" y="701"/>
                    </a:lnTo>
                    <a:close/>
                  </a:path>
                </a:pathLst>
              </a:custGeom>
              <a:solidFill>
                <a:srgbClr val="CD28A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48" name="Rectangle 70">
              <a:extLst>
                <a:ext uri="{FF2B5EF4-FFF2-40B4-BE49-F238E27FC236}">
                  <a16:creationId xmlns:a16="http://schemas.microsoft.com/office/drawing/2014/main" id="{5D793202-4EC0-2A4D-86B2-3EEEE9AE31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6573" y="5185716"/>
              <a:ext cx="1148225" cy="9329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18288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sz="4000" b="1" dirty="0">
                  <a:solidFill>
                    <a:srgbClr val="CD28A5"/>
                  </a:solidFill>
                  <a:latin typeface="Arial Narrow" pitchFamily="34" charset="0"/>
                </a:rPr>
                <a:t>7%</a:t>
              </a:r>
            </a:p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sz="1400" b="1" dirty="0">
                  <a:solidFill>
                    <a:srgbClr val="CD28A5"/>
                  </a:solidFill>
                  <a:latin typeface="Arial Narrow" pitchFamily="34" charset="0"/>
                </a:rPr>
                <a:t>On validation set</a:t>
              </a:r>
            </a:p>
          </p:txBody>
        </p:sp>
        <p:sp>
          <p:nvSpPr>
            <p:cNvPr id="49" name="Rectangle 70">
              <a:extLst>
                <a:ext uri="{FF2B5EF4-FFF2-40B4-BE49-F238E27FC236}">
                  <a16:creationId xmlns:a16="http://schemas.microsoft.com/office/drawing/2014/main" id="{7C37BF87-632B-B043-87C0-E0F3A0DCE1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4797" y="5042187"/>
              <a:ext cx="1580061" cy="12199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18288"/>
            <a:lstStyle/>
            <a:p>
              <a:pPr algn="r">
                <a:lnSpc>
                  <a:spcPct val="85000"/>
                </a:lnSpc>
                <a:spcBef>
                  <a:spcPts val="200"/>
                </a:spcBef>
              </a:pPr>
              <a:r>
                <a:rPr lang="en-US" sz="2000" b="1" dirty="0">
                  <a:solidFill>
                    <a:srgbClr val="CD28A5"/>
                  </a:solidFill>
                  <a:latin typeface="Arial Narrow" pitchFamily="34" charset="0"/>
                </a:rPr>
                <a:t>20% Variance Coverage on training data</a:t>
              </a:r>
            </a:p>
            <a:p>
              <a:pPr algn="r">
                <a:lnSpc>
                  <a:spcPct val="85000"/>
                </a:lnSpc>
                <a:spcBef>
                  <a:spcPts val="200"/>
                </a:spcBef>
              </a:pPr>
              <a:r>
                <a:rPr lang="en-US" sz="2000" b="1" dirty="0">
                  <a:solidFill>
                    <a:srgbClr val="CD28A5"/>
                  </a:solidFill>
                  <a:latin typeface="Arial Narrow" pitchFamily="34" charset="0"/>
                </a:rPr>
                <a:t>Still very Low</a:t>
              </a:r>
              <a:endParaRPr lang="en-US" sz="16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</p:grpSp>
      <p:grpSp>
        <p:nvGrpSpPr>
          <p:cNvPr id="54" name="Group 53" descr="Blue shapes group.">
            <a:extLst>
              <a:ext uri="{FF2B5EF4-FFF2-40B4-BE49-F238E27FC236}">
                <a16:creationId xmlns:a16="http://schemas.microsoft.com/office/drawing/2014/main" id="{0DF10410-B9FB-8643-9A92-4ABCD6F0444B}"/>
              </a:ext>
            </a:extLst>
          </p:cNvPr>
          <p:cNvGrpSpPr/>
          <p:nvPr/>
        </p:nvGrpSpPr>
        <p:grpSpPr>
          <a:xfrm>
            <a:off x="929032" y="1171939"/>
            <a:ext cx="5191914" cy="5138214"/>
            <a:chOff x="928989" y="1295400"/>
            <a:chExt cx="5191914" cy="5138214"/>
          </a:xfrm>
        </p:grpSpPr>
        <p:grpSp>
          <p:nvGrpSpPr>
            <p:cNvPr id="55" name="Group 54" descr="Blue group.">
              <a:extLst>
                <a:ext uri="{FF2B5EF4-FFF2-40B4-BE49-F238E27FC236}">
                  <a16:creationId xmlns:a16="http://schemas.microsoft.com/office/drawing/2014/main" id="{1DA37A86-7264-B144-A80F-861F02B3A533}"/>
                </a:ext>
              </a:extLst>
            </p:cNvPr>
            <p:cNvGrpSpPr/>
            <p:nvPr/>
          </p:nvGrpSpPr>
          <p:grpSpPr>
            <a:xfrm>
              <a:off x="928989" y="1295400"/>
              <a:ext cx="5182652" cy="5138214"/>
              <a:chOff x="928989" y="1295400"/>
              <a:chExt cx="5182652" cy="5138214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0C3C5EC3-8188-6441-B623-C9E19A0940A1}"/>
                  </a:ext>
                </a:extLst>
              </p:cNvPr>
              <p:cNvSpPr txBox="1"/>
              <p:nvPr/>
            </p:nvSpPr>
            <p:spPr>
              <a:xfrm>
                <a:off x="3343905" y="1368123"/>
                <a:ext cx="226382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2800" dirty="0">
                    <a:solidFill>
                      <a:srgbClr val="2E76D4"/>
                    </a:solidFill>
                    <a:latin typeface="Arial"/>
                    <a:cs typeface="Arial"/>
                  </a:rPr>
                  <a:t>Expectation</a:t>
                </a:r>
              </a:p>
            </p:txBody>
          </p:sp>
          <p:grpSp>
            <p:nvGrpSpPr>
              <p:cNvPr id="58" name="Group 57" descr="Male Half Icon">
                <a:extLst>
                  <a:ext uri="{FF2B5EF4-FFF2-40B4-BE49-F238E27FC236}">
                    <a16:creationId xmlns:a16="http://schemas.microsoft.com/office/drawing/2014/main" id="{B94B4E60-859C-8F45-8ECC-6E2F27432A26}"/>
                  </a:ext>
                </a:extLst>
              </p:cNvPr>
              <p:cNvGrpSpPr/>
              <p:nvPr/>
            </p:nvGrpSpPr>
            <p:grpSpPr>
              <a:xfrm>
                <a:off x="5103812" y="1295400"/>
                <a:ext cx="1007829" cy="5138214"/>
                <a:chOff x="5065712" y="990600"/>
                <a:chExt cx="1007829" cy="5138214"/>
              </a:xfrm>
            </p:grpSpPr>
            <p:sp>
              <p:nvSpPr>
                <p:cNvPr id="72" name="Freeform 16">
                  <a:extLst>
                    <a:ext uri="{FF2B5EF4-FFF2-40B4-BE49-F238E27FC236}">
                      <a16:creationId xmlns:a16="http://schemas.microsoft.com/office/drawing/2014/main" id="{A91AE8EF-48D0-0D49-8B50-E52D943822E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65712" y="1905001"/>
                  <a:ext cx="1007829" cy="4223813"/>
                </a:xfrm>
                <a:custGeom>
                  <a:avLst/>
                  <a:gdLst>
                    <a:gd name="T0" fmla="*/ 10 w 41"/>
                    <a:gd name="T1" fmla="*/ 4 h 173"/>
                    <a:gd name="T2" fmla="*/ 40 w 41"/>
                    <a:gd name="T3" fmla="*/ 1 h 173"/>
                    <a:gd name="T4" fmla="*/ 41 w 41"/>
                    <a:gd name="T5" fmla="*/ 81 h 173"/>
                    <a:gd name="T6" fmla="*/ 38 w 41"/>
                    <a:gd name="T7" fmla="*/ 84 h 173"/>
                    <a:gd name="T8" fmla="*/ 38 w 41"/>
                    <a:gd name="T9" fmla="*/ 162 h 173"/>
                    <a:gd name="T10" fmla="*/ 20 w 41"/>
                    <a:gd name="T11" fmla="*/ 165 h 173"/>
                    <a:gd name="T12" fmla="*/ 19 w 41"/>
                    <a:gd name="T13" fmla="*/ 155 h 173"/>
                    <a:gd name="T14" fmla="*/ 19 w 41"/>
                    <a:gd name="T15" fmla="*/ 28 h 173"/>
                    <a:gd name="T16" fmla="*/ 15 w 41"/>
                    <a:gd name="T17" fmla="*/ 28 h 173"/>
                    <a:gd name="T18" fmla="*/ 15 w 41"/>
                    <a:gd name="T19" fmla="*/ 74 h 173"/>
                    <a:gd name="T20" fmla="*/ 7 w 41"/>
                    <a:gd name="T21" fmla="*/ 83 h 173"/>
                    <a:gd name="T22" fmla="*/ 1 w 41"/>
                    <a:gd name="T23" fmla="*/ 76 h 173"/>
                    <a:gd name="T24" fmla="*/ 0 w 41"/>
                    <a:gd name="T25" fmla="*/ 22 h 173"/>
                    <a:gd name="T26" fmla="*/ 10 w 41"/>
                    <a:gd name="T27" fmla="*/ 4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73">
                      <a:moveTo>
                        <a:pt x="10" y="4"/>
                      </a:moveTo>
                      <a:cubicBezTo>
                        <a:pt x="19" y="0"/>
                        <a:pt x="30" y="1"/>
                        <a:pt x="40" y="1"/>
                      </a:cubicBezTo>
                      <a:cubicBezTo>
                        <a:pt x="41" y="27"/>
                        <a:pt x="40" y="54"/>
                        <a:pt x="41" y="81"/>
                      </a:cubicBezTo>
                      <a:cubicBezTo>
                        <a:pt x="40" y="82"/>
                        <a:pt x="39" y="84"/>
                        <a:pt x="38" y="84"/>
                      </a:cubicBezTo>
                      <a:cubicBezTo>
                        <a:pt x="38" y="110"/>
                        <a:pt x="38" y="136"/>
                        <a:pt x="38" y="162"/>
                      </a:cubicBezTo>
                      <a:cubicBezTo>
                        <a:pt x="38" y="171"/>
                        <a:pt x="23" y="173"/>
                        <a:pt x="20" y="165"/>
                      </a:cubicBezTo>
                      <a:cubicBezTo>
                        <a:pt x="19" y="162"/>
                        <a:pt x="19" y="158"/>
                        <a:pt x="19" y="155"/>
                      </a:cubicBezTo>
                      <a:cubicBezTo>
                        <a:pt x="19" y="113"/>
                        <a:pt x="19" y="71"/>
                        <a:pt x="19" y="28"/>
                      </a:cubicBezTo>
                      <a:cubicBezTo>
                        <a:pt x="18" y="28"/>
                        <a:pt x="16" y="28"/>
                        <a:pt x="15" y="28"/>
                      </a:cubicBezTo>
                      <a:cubicBezTo>
                        <a:pt x="15" y="44"/>
                        <a:pt x="15" y="59"/>
                        <a:pt x="15" y="74"/>
                      </a:cubicBezTo>
                      <a:cubicBezTo>
                        <a:pt x="15" y="79"/>
                        <a:pt x="12" y="84"/>
                        <a:pt x="7" y="83"/>
                      </a:cubicBezTo>
                      <a:cubicBezTo>
                        <a:pt x="3" y="84"/>
                        <a:pt x="0" y="80"/>
                        <a:pt x="1" y="76"/>
                      </a:cubicBezTo>
                      <a:cubicBezTo>
                        <a:pt x="0" y="58"/>
                        <a:pt x="0" y="40"/>
                        <a:pt x="0" y="22"/>
                      </a:cubicBezTo>
                      <a:cubicBezTo>
                        <a:pt x="0" y="15"/>
                        <a:pt x="3" y="7"/>
                        <a:pt x="10" y="4"/>
                      </a:cubicBezTo>
                      <a:close/>
                    </a:path>
                  </a:pathLst>
                </a:custGeom>
                <a:solidFill>
                  <a:srgbClr val="2E76D4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3" name="Oval 17">
                  <a:extLst>
                    <a:ext uri="{FF2B5EF4-FFF2-40B4-BE49-F238E27FC236}">
                      <a16:creationId xmlns:a16="http://schemas.microsoft.com/office/drawing/2014/main" id="{48969F84-B7F7-A84A-B4F6-FA60BF58D2C1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 bwMode="auto">
                <a:xfrm>
                  <a:off x="5575300" y="990600"/>
                  <a:ext cx="431800" cy="83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800" h="838200">
                      <a:moveTo>
                        <a:pt x="419100" y="0"/>
                      </a:moveTo>
                      <a:lnTo>
                        <a:pt x="431800" y="1280"/>
                      </a:lnTo>
                      <a:lnTo>
                        <a:pt x="431800" y="836920"/>
                      </a:lnTo>
                      <a:lnTo>
                        <a:pt x="419100" y="838200"/>
                      </a:lnTo>
                      <a:cubicBezTo>
                        <a:pt x="187637" y="838200"/>
                        <a:pt x="0" y="650563"/>
                        <a:pt x="0" y="419100"/>
                      </a:cubicBezTo>
                      <a:cubicBezTo>
                        <a:pt x="0" y="187637"/>
                        <a:pt x="187637" y="0"/>
                        <a:pt x="419100" y="0"/>
                      </a:cubicBezTo>
                      <a:close/>
                    </a:path>
                  </a:pathLst>
                </a:custGeom>
                <a:solidFill>
                  <a:srgbClr val="2E76D4"/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" pitchFamily="-97" charset="0"/>
                  </a:endParaRPr>
                </a:p>
              </p:txBody>
            </p:sp>
          </p:grpSp>
          <p:sp>
            <p:nvSpPr>
              <p:cNvPr id="59" name="Freeform 12">
                <a:extLst>
                  <a:ext uri="{FF2B5EF4-FFF2-40B4-BE49-F238E27FC236}">
                    <a16:creationId xmlns:a16="http://schemas.microsoft.com/office/drawing/2014/main" id="{A64BE3E6-D676-CE4E-8262-A034010775D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8989" y="2028098"/>
                <a:ext cx="798764" cy="574112"/>
              </a:xfrm>
              <a:custGeom>
                <a:avLst/>
                <a:gdLst>
                  <a:gd name="T0" fmla="*/ 446 w 448"/>
                  <a:gd name="T1" fmla="*/ 296 h 322"/>
                  <a:gd name="T2" fmla="*/ 421 w 448"/>
                  <a:gd name="T3" fmla="*/ 245 h 322"/>
                  <a:gd name="T4" fmla="*/ 415 w 448"/>
                  <a:gd name="T5" fmla="*/ 235 h 322"/>
                  <a:gd name="T6" fmla="*/ 418 w 448"/>
                  <a:gd name="T7" fmla="*/ 227 h 322"/>
                  <a:gd name="T8" fmla="*/ 418 w 448"/>
                  <a:gd name="T9" fmla="*/ 10 h 322"/>
                  <a:gd name="T10" fmla="*/ 408 w 448"/>
                  <a:gd name="T11" fmla="*/ 0 h 322"/>
                  <a:gd name="T12" fmla="*/ 43 w 448"/>
                  <a:gd name="T13" fmla="*/ 0 h 322"/>
                  <a:gd name="T14" fmla="*/ 33 w 448"/>
                  <a:gd name="T15" fmla="*/ 10 h 322"/>
                  <a:gd name="T16" fmla="*/ 33 w 448"/>
                  <a:gd name="T17" fmla="*/ 227 h 322"/>
                  <a:gd name="T18" fmla="*/ 36 w 448"/>
                  <a:gd name="T19" fmla="*/ 236 h 322"/>
                  <a:gd name="T20" fmla="*/ 28 w 448"/>
                  <a:gd name="T21" fmla="*/ 246 h 322"/>
                  <a:gd name="T22" fmla="*/ 1 w 448"/>
                  <a:gd name="T23" fmla="*/ 296 h 322"/>
                  <a:gd name="T24" fmla="*/ 3 w 448"/>
                  <a:gd name="T25" fmla="*/ 315 h 322"/>
                  <a:gd name="T26" fmla="*/ 4 w 448"/>
                  <a:gd name="T27" fmla="*/ 316 h 322"/>
                  <a:gd name="T28" fmla="*/ 9 w 448"/>
                  <a:gd name="T29" fmla="*/ 321 h 322"/>
                  <a:gd name="T30" fmla="*/ 62 w 448"/>
                  <a:gd name="T31" fmla="*/ 321 h 322"/>
                  <a:gd name="T32" fmla="*/ 440 w 448"/>
                  <a:gd name="T33" fmla="*/ 321 h 322"/>
                  <a:gd name="T34" fmla="*/ 441 w 448"/>
                  <a:gd name="T35" fmla="*/ 321 h 322"/>
                  <a:gd name="T36" fmla="*/ 444 w 448"/>
                  <a:gd name="T37" fmla="*/ 319 h 322"/>
                  <a:gd name="T38" fmla="*/ 447 w 448"/>
                  <a:gd name="T39" fmla="*/ 314 h 322"/>
                  <a:gd name="T40" fmla="*/ 446 w 448"/>
                  <a:gd name="T41" fmla="*/ 296 h 322"/>
                  <a:gd name="T42" fmla="*/ 390 w 448"/>
                  <a:gd name="T43" fmla="*/ 38 h 322"/>
                  <a:gd name="T44" fmla="*/ 390 w 448"/>
                  <a:gd name="T45" fmla="*/ 212 h 322"/>
                  <a:gd name="T46" fmla="*/ 381 w 448"/>
                  <a:gd name="T47" fmla="*/ 221 h 322"/>
                  <a:gd name="T48" fmla="*/ 380 w 448"/>
                  <a:gd name="T49" fmla="*/ 221 h 322"/>
                  <a:gd name="T50" fmla="*/ 313 w 448"/>
                  <a:gd name="T51" fmla="*/ 221 h 322"/>
                  <a:gd name="T52" fmla="*/ 112 w 448"/>
                  <a:gd name="T53" fmla="*/ 221 h 322"/>
                  <a:gd name="T54" fmla="*/ 89 w 448"/>
                  <a:gd name="T55" fmla="*/ 221 h 322"/>
                  <a:gd name="T56" fmla="*/ 70 w 448"/>
                  <a:gd name="T57" fmla="*/ 221 h 322"/>
                  <a:gd name="T58" fmla="*/ 64 w 448"/>
                  <a:gd name="T59" fmla="*/ 219 h 322"/>
                  <a:gd name="T60" fmla="*/ 62 w 448"/>
                  <a:gd name="T61" fmla="*/ 216 h 322"/>
                  <a:gd name="T62" fmla="*/ 61 w 448"/>
                  <a:gd name="T63" fmla="*/ 212 h 322"/>
                  <a:gd name="T64" fmla="*/ 61 w 448"/>
                  <a:gd name="T65" fmla="*/ 201 h 322"/>
                  <a:gd name="T66" fmla="*/ 61 w 448"/>
                  <a:gd name="T67" fmla="*/ 195 h 322"/>
                  <a:gd name="T68" fmla="*/ 61 w 448"/>
                  <a:gd name="T69" fmla="*/ 195 h 322"/>
                  <a:gd name="T70" fmla="*/ 61 w 448"/>
                  <a:gd name="T71" fmla="*/ 35 h 322"/>
                  <a:gd name="T72" fmla="*/ 70 w 448"/>
                  <a:gd name="T73" fmla="*/ 26 h 322"/>
                  <a:gd name="T74" fmla="*/ 381 w 448"/>
                  <a:gd name="T75" fmla="*/ 26 h 322"/>
                  <a:gd name="T76" fmla="*/ 383 w 448"/>
                  <a:gd name="T77" fmla="*/ 26 h 322"/>
                  <a:gd name="T78" fmla="*/ 390 w 448"/>
                  <a:gd name="T79" fmla="*/ 38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48" h="322">
                    <a:moveTo>
                      <a:pt x="446" y="296"/>
                    </a:moveTo>
                    <a:cubicBezTo>
                      <a:pt x="421" y="245"/>
                      <a:pt x="421" y="245"/>
                      <a:pt x="421" y="245"/>
                    </a:cubicBezTo>
                    <a:cubicBezTo>
                      <a:pt x="419" y="240"/>
                      <a:pt x="417" y="237"/>
                      <a:pt x="415" y="235"/>
                    </a:cubicBezTo>
                    <a:cubicBezTo>
                      <a:pt x="417" y="233"/>
                      <a:pt x="418" y="231"/>
                      <a:pt x="418" y="227"/>
                    </a:cubicBezTo>
                    <a:cubicBezTo>
                      <a:pt x="418" y="10"/>
                      <a:pt x="418" y="10"/>
                      <a:pt x="418" y="10"/>
                    </a:cubicBezTo>
                    <a:cubicBezTo>
                      <a:pt x="418" y="4"/>
                      <a:pt x="414" y="0"/>
                      <a:pt x="408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7" y="0"/>
                      <a:pt x="33" y="4"/>
                      <a:pt x="33" y="10"/>
                    </a:cubicBezTo>
                    <a:cubicBezTo>
                      <a:pt x="33" y="227"/>
                      <a:pt x="33" y="227"/>
                      <a:pt x="33" y="227"/>
                    </a:cubicBezTo>
                    <a:cubicBezTo>
                      <a:pt x="33" y="231"/>
                      <a:pt x="34" y="234"/>
                      <a:pt x="36" y="236"/>
                    </a:cubicBezTo>
                    <a:cubicBezTo>
                      <a:pt x="32" y="236"/>
                      <a:pt x="30" y="239"/>
                      <a:pt x="28" y="246"/>
                    </a:cubicBezTo>
                    <a:cubicBezTo>
                      <a:pt x="1" y="296"/>
                      <a:pt x="1" y="296"/>
                      <a:pt x="1" y="296"/>
                    </a:cubicBezTo>
                    <a:cubicBezTo>
                      <a:pt x="0" y="301"/>
                      <a:pt x="1" y="310"/>
                      <a:pt x="3" y="315"/>
                    </a:cubicBezTo>
                    <a:cubicBezTo>
                      <a:pt x="4" y="316"/>
                      <a:pt x="4" y="316"/>
                      <a:pt x="4" y="316"/>
                    </a:cubicBezTo>
                    <a:cubicBezTo>
                      <a:pt x="5" y="319"/>
                      <a:pt x="7" y="321"/>
                      <a:pt x="9" y="321"/>
                    </a:cubicBezTo>
                    <a:cubicBezTo>
                      <a:pt x="62" y="321"/>
                      <a:pt x="62" y="321"/>
                      <a:pt x="62" y="321"/>
                    </a:cubicBezTo>
                    <a:cubicBezTo>
                      <a:pt x="174" y="321"/>
                      <a:pt x="424" y="322"/>
                      <a:pt x="440" y="321"/>
                    </a:cubicBezTo>
                    <a:cubicBezTo>
                      <a:pt x="441" y="321"/>
                      <a:pt x="441" y="321"/>
                      <a:pt x="441" y="321"/>
                    </a:cubicBezTo>
                    <a:cubicBezTo>
                      <a:pt x="442" y="321"/>
                      <a:pt x="443" y="320"/>
                      <a:pt x="444" y="319"/>
                    </a:cubicBezTo>
                    <a:cubicBezTo>
                      <a:pt x="445" y="317"/>
                      <a:pt x="446" y="316"/>
                      <a:pt x="447" y="314"/>
                    </a:cubicBezTo>
                    <a:cubicBezTo>
                      <a:pt x="448" y="308"/>
                      <a:pt x="448" y="301"/>
                      <a:pt x="446" y="296"/>
                    </a:cubicBezTo>
                    <a:close/>
                    <a:moveTo>
                      <a:pt x="390" y="38"/>
                    </a:moveTo>
                    <a:cubicBezTo>
                      <a:pt x="390" y="212"/>
                      <a:pt x="390" y="212"/>
                      <a:pt x="390" y="212"/>
                    </a:cubicBezTo>
                    <a:cubicBezTo>
                      <a:pt x="390" y="217"/>
                      <a:pt x="386" y="221"/>
                      <a:pt x="381" y="221"/>
                    </a:cubicBezTo>
                    <a:cubicBezTo>
                      <a:pt x="380" y="221"/>
                      <a:pt x="380" y="221"/>
                      <a:pt x="380" y="221"/>
                    </a:cubicBezTo>
                    <a:cubicBezTo>
                      <a:pt x="375" y="221"/>
                      <a:pt x="348" y="221"/>
                      <a:pt x="313" y="221"/>
                    </a:cubicBezTo>
                    <a:cubicBezTo>
                      <a:pt x="112" y="221"/>
                      <a:pt x="112" y="221"/>
                      <a:pt x="112" y="221"/>
                    </a:cubicBezTo>
                    <a:cubicBezTo>
                      <a:pt x="99" y="221"/>
                      <a:pt x="91" y="221"/>
                      <a:pt x="89" y="221"/>
                    </a:cubicBezTo>
                    <a:cubicBezTo>
                      <a:pt x="80" y="222"/>
                      <a:pt x="74" y="222"/>
                      <a:pt x="70" y="221"/>
                    </a:cubicBezTo>
                    <a:cubicBezTo>
                      <a:pt x="68" y="221"/>
                      <a:pt x="66" y="220"/>
                      <a:pt x="64" y="219"/>
                    </a:cubicBezTo>
                    <a:cubicBezTo>
                      <a:pt x="63" y="218"/>
                      <a:pt x="62" y="217"/>
                      <a:pt x="62" y="216"/>
                    </a:cubicBezTo>
                    <a:cubicBezTo>
                      <a:pt x="62" y="215"/>
                      <a:pt x="61" y="213"/>
                      <a:pt x="61" y="212"/>
                    </a:cubicBezTo>
                    <a:cubicBezTo>
                      <a:pt x="61" y="201"/>
                      <a:pt x="61" y="201"/>
                      <a:pt x="61" y="201"/>
                    </a:cubicBezTo>
                    <a:cubicBezTo>
                      <a:pt x="61" y="198"/>
                      <a:pt x="61" y="195"/>
                      <a:pt x="61" y="195"/>
                    </a:cubicBezTo>
                    <a:cubicBezTo>
                      <a:pt x="61" y="195"/>
                      <a:pt x="61" y="195"/>
                      <a:pt x="61" y="195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61" y="30"/>
                      <a:pt x="65" y="26"/>
                      <a:pt x="70" y="26"/>
                    </a:cubicBezTo>
                    <a:cubicBezTo>
                      <a:pt x="381" y="26"/>
                      <a:pt x="381" y="26"/>
                      <a:pt x="381" y="26"/>
                    </a:cubicBezTo>
                    <a:cubicBezTo>
                      <a:pt x="382" y="26"/>
                      <a:pt x="383" y="26"/>
                      <a:pt x="383" y="26"/>
                    </a:cubicBezTo>
                    <a:cubicBezTo>
                      <a:pt x="390" y="28"/>
                      <a:pt x="390" y="33"/>
                      <a:pt x="390" y="38"/>
                    </a:cubicBezTo>
                    <a:close/>
                  </a:path>
                </a:pathLst>
              </a:custGeom>
              <a:solidFill>
                <a:srgbClr val="2E76D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0" name="Rectangle 70">
                <a:extLst>
                  <a:ext uri="{FF2B5EF4-FFF2-40B4-BE49-F238E27FC236}">
                    <a16:creationId xmlns:a16="http://schemas.microsoft.com/office/drawing/2014/main" id="{A7516510-6BA7-3742-981F-B038A8EE90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1922" y="1976593"/>
                <a:ext cx="2344291" cy="64739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18288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R1-R4 values would necessarily decrease until weld change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61" name="Rectangle 70">
                <a:extLst>
                  <a:ext uri="{FF2B5EF4-FFF2-40B4-BE49-F238E27FC236}">
                    <a16:creationId xmlns:a16="http://schemas.microsoft.com/office/drawing/2014/main" id="{DEBD2594-F195-8649-820C-7469662FF76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06171" y="3153209"/>
                <a:ext cx="737734" cy="239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0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b="1" dirty="0">
                    <a:solidFill>
                      <a:srgbClr val="2E76D4"/>
                    </a:solidFill>
                    <a:latin typeface="Arial Narrow" pitchFamily="34" charset="0"/>
                  </a:rPr>
                  <a:t>25</a:t>
                </a: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%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62" name="Rectangle 70">
                <a:extLst>
                  <a:ext uri="{FF2B5EF4-FFF2-40B4-BE49-F238E27FC236}">
                    <a16:creationId xmlns:a16="http://schemas.microsoft.com/office/drawing/2014/main" id="{2296292D-549F-704A-AE0A-25D0802562C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07062" y="3451041"/>
                <a:ext cx="717640" cy="239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0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b="1" dirty="0">
                    <a:solidFill>
                      <a:srgbClr val="2E76D4"/>
                    </a:solidFill>
                    <a:latin typeface="Arial Narrow" pitchFamily="34" charset="0"/>
                  </a:rPr>
                  <a:t>25</a:t>
                </a: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%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63" name="Rectangle 70">
                <a:extLst>
                  <a:ext uri="{FF2B5EF4-FFF2-40B4-BE49-F238E27FC236}">
                    <a16:creationId xmlns:a16="http://schemas.microsoft.com/office/drawing/2014/main" id="{2F04414F-7F19-FC4F-8D24-DC39BAB23C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3638" y="3741046"/>
                <a:ext cx="517392" cy="239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0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25%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8F2F33E5-5D30-0C41-92F0-FCCAE36F2A02}"/>
                  </a:ext>
                </a:extLst>
              </p:cNvPr>
              <p:cNvSpPr/>
              <p:nvPr/>
            </p:nvSpPr>
            <p:spPr bwMode="auto">
              <a:xfrm>
                <a:off x="1909764" y="4012624"/>
                <a:ext cx="605469" cy="240159"/>
              </a:xfrm>
              <a:prstGeom prst="rect">
                <a:avLst/>
              </a:prstGeom>
              <a:solidFill>
                <a:srgbClr val="2E76D4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  <a:latin typeface="Arial Narrow"/>
                    <a:cs typeface="Arial Narrow"/>
                  </a:rPr>
                  <a:t>R4</a:t>
                </a:r>
              </a:p>
            </p:txBody>
          </p:sp>
          <p:sp>
            <p:nvSpPr>
              <p:cNvPr id="65" name="Rectangle 70">
                <a:extLst>
                  <a:ext uri="{FF2B5EF4-FFF2-40B4-BE49-F238E27FC236}">
                    <a16:creationId xmlns:a16="http://schemas.microsoft.com/office/drawing/2014/main" id="{4B8D7125-51B0-1740-AB80-0C1CC022B3A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8277" y="4025392"/>
                <a:ext cx="538240" cy="239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0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b="1" dirty="0">
                    <a:solidFill>
                      <a:srgbClr val="2E76D4"/>
                    </a:solidFill>
                    <a:latin typeface="Arial Narrow" pitchFamily="34" charset="0"/>
                  </a:rPr>
                  <a:t>25</a:t>
                </a: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%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66" name="Rectangle 70">
                <a:extLst>
                  <a:ext uri="{FF2B5EF4-FFF2-40B4-BE49-F238E27FC236}">
                    <a16:creationId xmlns:a16="http://schemas.microsoft.com/office/drawing/2014/main" id="{A3CCC6C6-78E9-8C4E-983B-361B756342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90972" y="4312447"/>
                <a:ext cx="546106" cy="239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0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b="1" dirty="0">
                    <a:solidFill>
                      <a:srgbClr val="2E76D4"/>
                    </a:solidFill>
                    <a:latin typeface="Arial Narrow" pitchFamily="34" charset="0"/>
                  </a:rPr>
                  <a:t>25</a:t>
                </a: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%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67" name="Rectangle 70">
                <a:extLst>
                  <a:ext uri="{FF2B5EF4-FFF2-40B4-BE49-F238E27FC236}">
                    <a16:creationId xmlns:a16="http://schemas.microsoft.com/office/drawing/2014/main" id="{6D858789-14D0-9C4E-9142-4C8B886EA87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98612" y="5042187"/>
                <a:ext cx="1511507" cy="121998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18288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sz="2000" b="1" dirty="0">
                    <a:solidFill>
                      <a:srgbClr val="2E76D4"/>
                    </a:solidFill>
                    <a:latin typeface="Arial Narrow" pitchFamily="34" charset="0"/>
                  </a:rPr>
                  <a:t>5% variance coverage on training data</a:t>
                </a:r>
              </a:p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sz="1600" dirty="0">
                    <a:solidFill>
                      <a:srgbClr val="2E76D4"/>
                    </a:solidFill>
                    <a:latin typeface="Arial Narrow" pitchFamily="112" charset="0"/>
                  </a:rPr>
                  <a:t>. If we include all the data</a:t>
                </a:r>
              </a:p>
            </p:txBody>
          </p:sp>
          <p:sp>
            <p:nvSpPr>
              <p:cNvPr id="68" name="Rectangle 70">
                <a:extLst>
                  <a:ext uri="{FF2B5EF4-FFF2-40B4-BE49-F238E27FC236}">
                    <a16:creationId xmlns:a16="http://schemas.microsoft.com/office/drawing/2014/main" id="{19C2BD90-033D-1F4E-A5FF-299B833EEC3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3674" y="5185716"/>
                <a:ext cx="1148225" cy="9329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18288"/>
              <a:lstStyle/>
              <a:p>
                <a:pPr algn="r"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sz="4000" b="1" dirty="0">
                    <a:solidFill>
                      <a:srgbClr val="2E76D4"/>
                    </a:solidFill>
                    <a:latin typeface="Arial Narrow" pitchFamily="34" charset="0"/>
                  </a:rPr>
                  <a:t>5%</a:t>
                </a:r>
              </a:p>
              <a:p>
                <a:pPr algn="r"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sz="1400" dirty="0">
                    <a:solidFill>
                      <a:srgbClr val="2E76D4"/>
                    </a:solidFill>
                    <a:latin typeface="Arial Narrow" pitchFamily="112" charset="0"/>
                  </a:rPr>
                  <a:t>On Validation set. </a:t>
                </a:r>
              </a:p>
            </p:txBody>
          </p:sp>
          <p:grpSp>
            <p:nvGrpSpPr>
              <p:cNvPr id="69" name="Group 68" descr="Blue Pie Chart Icon">
                <a:extLst>
                  <a:ext uri="{FF2B5EF4-FFF2-40B4-BE49-F238E27FC236}">
                    <a16:creationId xmlns:a16="http://schemas.microsoft.com/office/drawing/2014/main" id="{7C39DAED-A9D3-8940-A9C5-D9BD8D343C81}"/>
                  </a:ext>
                </a:extLst>
              </p:cNvPr>
              <p:cNvGrpSpPr/>
              <p:nvPr/>
            </p:nvGrpSpPr>
            <p:grpSpPr>
              <a:xfrm>
                <a:off x="4301899" y="5142938"/>
                <a:ext cx="928814" cy="975710"/>
                <a:chOff x="6808346" y="2256539"/>
                <a:chExt cx="2335654" cy="2453575"/>
              </a:xfrm>
              <a:solidFill>
                <a:srgbClr val="2E76D4"/>
              </a:solidFill>
            </p:grpSpPr>
            <p:sp>
              <p:nvSpPr>
                <p:cNvPr id="70" name="Freeform 34">
                  <a:extLst>
                    <a:ext uri="{FF2B5EF4-FFF2-40B4-BE49-F238E27FC236}">
                      <a16:creationId xmlns:a16="http://schemas.microsoft.com/office/drawing/2014/main" id="{25E89512-D6C0-8442-9919-6090DC8E0B4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346" y="2256539"/>
                  <a:ext cx="1060451" cy="1114425"/>
                </a:xfrm>
                <a:custGeom>
                  <a:avLst/>
                  <a:gdLst/>
                  <a:ahLst/>
                  <a:cxnLst>
                    <a:cxn ang="0">
                      <a:pos x="668" y="702"/>
                    </a:cxn>
                    <a:cxn ang="0">
                      <a:pos x="0" y="484"/>
                    </a:cxn>
                    <a:cxn ang="0">
                      <a:pos x="0" y="484"/>
                    </a:cxn>
                    <a:cxn ang="0">
                      <a:pos x="10" y="458"/>
                    </a:cxn>
                    <a:cxn ang="0">
                      <a:pos x="20" y="431"/>
                    </a:cxn>
                    <a:cxn ang="0">
                      <a:pos x="31" y="404"/>
                    </a:cxn>
                    <a:cxn ang="0">
                      <a:pos x="43" y="379"/>
                    </a:cxn>
                    <a:cxn ang="0">
                      <a:pos x="57" y="355"/>
                    </a:cxn>
                    <a:cxn ang="0">
                      <a:pos x="71" y="330"/>
                    </a:cxn>
                    <a:cxn ang="0">
                      <a:pos x="86" y="307"/>
                    </a:cxn>
                    <a:cxn ang="0">
                      <a:pos x="101" y="285"/>
                    </a:cxn>
                    <a:cxn ang="0">
                      <a:pos x="118" y="263"/>
                    </a:cxn>
                    <a:cxn ang="0">
                      <a:pos x="135" y="241"/>
                    </a:cxn>
                    <a:cxn ang="0">
                      <a:pos x="153" y="222"/>
                    </a:cxn>
                    <a:cxn ang="0">
                      <a:pos x="171" y="202"/>
                    </a:cxn>
                    <a:cxn ang="0">
                      <a:pos x="191" y="183"/>
                    </a:cxn>
                    <a:cxn ang="0">
                      <a:pos x="212" y="166"/>
                    </a:cxn>
                    <a:cxn ang="0">
                      <a:pos x="233" y="147"/>
                    </a:cxn>
                    <a:cxn ang="0">
                      <a:pos x="254" y="132"/>
                    </a:cxn>
                    <a:cxn ang="0">
                      <a:pos x="276" y="117"/>
                    </a:cxn>
                    <a:cxn ang="0">
                      <a:pos x="299" y="101"/>
                    </a:cxn>
                    <a:cxn ang="0">
                      <a:pos x="321" y="89"/>
                    </a:cxn>
                    <a:cxn ang="0">
                      <a:pos x="345" y="76"/>
                    </a:cxn>
                    <a:cxn ang="0">
                      <a:pos x="370" y="63"/>
                    </a:cxn>
                    <a:cxn ang="0">
                      <a:pos x="394" y="53"/>
                    </a:cxn>
                    <a:cxn ang="0">
                      <a:pos x="421" y="44"/>
                    </a:cxn>
                    <a:cxn ang="0">
                      <a:pos x="446" y="34"/>
                    </a:cxn>
                    <a:cxn ang="0">
                      <a:pos x="473" y="27"/>
                    </a:cxn>
                    <a:cxn ang="0">
                      <a:pos x="500" y="20"/>
                    </a:cxn>
                    <a:cxn ang="0">
                      <a:pos x="526" y="13"/>
                    </a:cxn>
                    <a:cxn ang="0">
                      <a:pos x="554" y="9"/>
                    </a:cxn>
                    <a:cxn ang="0">
                      <a:pos x="582" y="4"/>
                    </a:cxn>
                    <a:cxn ang="0">
                      <a:pos x="611" y="2"/>
                    </a:cxn>
                    <a:cxn ang="0">
                      <a:pos x="639" y="0"/>
                    </a:cxn>
                    <a:cxn ang="0">
                      <a:pos x="668" y="0"/>
                    </a:cxn>
                    <a:cxn ang="0">
                      <a:pos x="668" y="702"/>
                    </a:cxn>
                  </a:cxnLst>
                  <a:rect l="0" t="0" r="r" b="b"/>
                  <a:pathLst>
                    <a:path w="668" h="702">
                      <a:moveTo>
                        <a:pt x="668" y="702"/>
                      </a:moveTo>
                      <a:lnTo>
                        <a:pt x="0" y="484"/>
                      </a:lnTo>
                      <a:lnTo>
                        <a:pt x="0" y="484"/>
                      </a:lnTo>
                      <a:lnTo>
                        <a:pt x="10" y="458"/>
                      </a:lnTo>
                      <a:lnTo>
                        <a:pt x="20" y="431"/>
                      </a:lnTo>
                      <a:lnTo>
                        <a:pt x="31" y="404"/>
                      </a:lnTo>
                      <a:lnTo>
                        <a:pt x="43" y="379"/>
                      </a:lnTo>
                      <a:lnTo>
                        <a:pt x="57" y="355"/>
                      </a:lnTo>
                      <a:lnTo>
                        <a:pt x="71" y="330"/>
                      </a:lnTo>
                      <a:lnTo>
                        <a:pt x="86" y="307"/>
                      </a:lnTo>
                      <a:lnTo>
                        <a:pt x="101" y="285"/>
                      </a:lnTo>
                      <a:lnTo>
                        <a:pt x="118" y="263"/>
                      </a:lnTo>
                      <a:lnTo>
                        <a:pt x="135" y="241"/>
                      </a:lnTo>
                      <a:lnTo>
                        <a:pt x="153" y="222"/>
                      </a:lnTo>
                      <a:lnTo>
                        <a:pt x="171" y="202"/>
                      </a:lnTo>
                      <a:lnTo>
                        <a:pt x="191" y="183"/>
                      </a:lnTo>
                      <a:lnTo>
                        <a:pt x="212" y="166"/>
                      </a:lnTo>
                      <a:lnTo>
                        <a:pt x="233" y="147"/>
                      </a:lnTo>
                      <a:lnTo>
                        <a:pt x="254" y="132"/>
                      </a:lnTo>
                      <a:lnTo>
                        <a:pt x="276" y="117"/>
                      </a:lnTo>
                      <a:lnTo>
                        <a:pt x="299" y="101"/>
                      </a:lnTo>
                      <a:lnTo>
                        <a:pt x="321" y="89"/>
                      </a:lnTo>
                      <a:lnTo>
                        <a:pt x="345" y="76"/>
                      </a:lnTo>
                      <a:lnTo>
                        <a:pt x="370" y="63"/>
                      </a:lnTo>
                      <a:lnTo>
                        <a:pt x="394" y="53"/>
                      </a:lnTo>
                      <a:lnTo>
                        <a:pt x="421" y="44"/>
                      </a:lnTo>
                      <a:lnTo>
                        <a:pt x="446" y="34"/>
                      </a:lnTo>
                      <a:lnTo>
                        <a:pt x="473" y="27"/>
                      </a:lnTo>
                      <a:lnTo>
                        <a:pt x="500" y="20"/>
                      </a:lnTo>
                      <a:lnTo>
                        <a:pt x="526" y="13"/>
                      </a:lnTo>
                      <a:lnTo>
                        <a:pt x="554" y="9"/>
                      </a:lnTo>
                      <a:lnTo>
                        <a:pt x="582" y="4"/>
                      </a:lnTo>
                      <a:lnTo>
                        <a:pt x="611" y="2"/>
                      </a:lnTo>
                      <a:lnTo>
                        <a:pt x="639" y="0"/>
                      </a:lnTo>
                      <a:lnTo>
                        <a:pt x="668" y="0"/>
                      </a:lnTo>
                      <a:lnTo>
                        <a:pt x="668" y="702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71" name="Freeform 35">
                  <a:extLst>
                    <a:ext uri="{FF2B5EF4-FFF2-40B4-BE49-F238E27FC236}">
                      <a16:creationId xmlns:a16="http://schemas.microsoft.com/office/drawing/2014/main" id="{B4F15D5E-EDBC-7E40-9296-C096385D190C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15150" y="2482851"/>
                  <a:ext cx="2228850" cy="2227263"/>
                </a:xfrm>
                <a:custGeom>
                  <a:avLst/>
                  <a:gdLst/>
                  <a:ahLst/>
                  <a:cxnLst>
                    <a:cxn ang="0">
                      <a:pos x="702" y="0"/>
                    </a:cxn>
                    <a:cxn ang="0">
                      <a:pos x="739" y="0"/>
                    </a:cxn>
                    <a:cxn ang="0">
                      <a:pos x="809" y="7"/>
                    </a:cxn>
                    <a:cxn ang="0">
                      <a:pos x="878" y="21"/>
                    </a:cxn>
                    <a:cxn ang="0">
                      <a:pos x="944" y="42"/>
                    </a:cxn>
                    <a:cxn ang="0">
                      <a:pos x="1007" y="68"/>
                    </a:cxn>
                    <a:cxn ang="0">
                      <a:pos x="1067" y="101"/>
                    </a:cxn>
                    <a:cxn ang="0">
                      <a:pos x="1122" y="139"/>
                    </a:cxn>
                    <a:cxn ang="0">
                      <a:pos x="1175" y="181"/>
                    </a:cxn>
                    <a:cxn ang="0">
                      <a:pos x="1221" y="228"/>
                    </a:cxn>
                    <a:cxn ang="0">
                      <a:pos x="1265" y="280"/>
                    </a:cxn>
                    <a:cxn ang="0">
                      <a:pos x="1303" y="336"/>
                    </a:cxn>
                    <a:cxn ang="0">
                      <a:pos x="1335" y="397"/>
                    </a:cxn>
                    <a:cxn ang="0">
                      <a:pos x="1362" y="460"/>
                    </a:cxn>
                    <a:cxn ang="0">
                      <a:pos x="1383" y="526"/>
                    </a:cxn>
                    <a:cxn ang="0">
                      <a:pos x="1397" y="595"/>
                    </a:cxn>
                    <a:cxn ang="0">
                      <a:pos x="1404" y="665"/>
                    </a:cxn>
                    <a:cxn ang="0">
                      <a:pos x="1404" y="701"/>
                    </a:cxn>
                    <a:cxn ang="0">
                      <a:pos x="1401" y="773"/>
                    </a:cxn>
                    <a:cxn ang="0">
                      <a:pos x="1390" y="843"/>
                    </a:cxn>
                    <a:cxn ang="0">
                      <a:pos x="1373" y="909"/>
                    </a:cxn>
                    <a:cxn ang="0">
                      <a:pos x="1349" y="973"/>
                    </a:cxn>
                    <a:cxn ang="0">
                      <a:pos x="1320" y="1035"/>
                    </a:cxn>
                    <a:cxn ang="0">
                      <a:pos x="1285" y="1093"/>
                    </a:cxn>
                    <a:cxn ang="0">
                      <a:pos x="1244" y="1147"/>
                    </a:cxn>
                    <a:cxn ang="0">
                      <a:pos x="1199" y="1197"/>
                    </a:cxn>
                    <a:cxn ang="0">
                      <a:pos x="1148" y="1243"/>
                    </a:cxn>
                    <a:cxn ang="0">
                      <a:pos x="1095" y="1284"/>
                    </a:cxn>
                    <a:cxn ang="0">
                      <a:pos x="1038" y="1319"/>
                    </a:cxn>
                    <a:cxn ang="0">
                      <a:pos x="976" y="1348"/>
                    </a:cxn>
                    <a:cxn ang="0">
                      <a:pos x="911" y="1371"/>
                    </a:cxn>
                    <a:cxn ang="0">
                      <a:pos x="844" y="1389"/>
                    </a:cxn>
                    <a:cxn ang="0">
                      <a:pos x="774" y="1399"/>
                    </a:cxn>
                    <a:cxn ang="0">
                      <a:pos x="702" y="1403"/>
                    </a:cxn>
                    <a:cxn ang="0">
                      <a:pos x="666" y="1401"/>
                    </a:cxn>
                    <a:cxn ang="0">
                      <a:pos x="595" y="1394"/>
                    </a:cxn>
                    <a:cxn ang="0">
                      <a:pos x="527" y="1380"/>
                    </a:cxn>
                    <a:cxn ang="0">
                      <a:pos x="461" y="1361"/>
                    </a:cxn>
                    <a:cxn ang="0">
                      <a:pos x="397" y="1334"/>
                    </a:cxn>
                    <a:cxn ang="0">
                      <a:pos x="338" y="1302"/>
                    </a:cxn>
                    <a:cxn ang="0">
                      <a:pos x="282" y="1264"/>
                    </a:cxn>
                    <a:cxn ang="0">
                      <a:pos x="230" y="1220"/>
                    </a:cxn>
                    <a:cxn ang="0">
                      <a:pos x="183" y="1173"/>
                    </a:cxn>
                    <a:cxn ang="0">
                      <a:pos x="139" y="1121"/>
                    </a:cxn>
                    <a:cxn ang="0">
                      <a:pos x="101" y="1065"/>
                    </a:cxn>
                    <a:cxn ang="0">
                      <a:pos x="69" y="1006"/>
                    </a:cxn>
                    <a:cxn ang="0">
                      <a:pos x="42" y="943"/>
                    </a:cxn>
                    <a:cxn ang="0">
                      <a:pos x="23" y="877"/>
                    </a:cxn>
                    <a:cxn ang="0">
                      <a:pos x="9" y="808"/>
                    </a:cxn>
                    <a:cxn ang="0">
                      <a:pos x="2" y="736"/>
                    </a:cxn>
                    <a:cxn ang="0">
                      <a:pos x="0" y="701"/>
                    </a:cxn>
                    <a:cxn ang="0">
                      <a:pos x="2" y="645"/>
                    </a:cxn>
                    <a:cxn ang="0">
                      <a:pos x="9" y="590"/>
                    </a:cxn>
                    <a:cxn ang="0">
                      <a:pos x="18" y="538"/>
                    </a:cxn>
                    <a:cxn ang="0">
                      <a:pos x="34" y="484"/>
                    </a:cxn>
                  </a:cxnLst>
                  <a:rect l="0" t="0" r="r" b="b"/>
                  <a:pathLst>
                    <a:path w="1404" h="1403">
                      <a:moveTo>
                        <a:pt x="702" y="701"/>
                      </a:moveTo>
                      <a:lnTo>
                        <a:pt x="702" y="0"/>
                      </a:lnTo>
                      <a:lnTo>
                        <a:pt x="702" y="0"/>
                      </a:lnTo>
                      <a:lnTo>
                        <a:pt x="739" y="0"/>
                      </a:lnTo>
                      <a:lnTo>
                        <a:pt x="774" y="2"/>
                      </a:lnTo>
                      <a:lnTo>
                        <a:pt x="809" y="7"/>
                      </a:lnTo>
                      <a:lnTo>
                        <a:pt x="844" y="14"/>
                      </a:lnTo>
                      <a:lnTo>
                        <a:pt x="878" y="21"/>
                      </a:lnTo>
                      <a:lnTo>
                        <a:pt x="911" y="30"/>
                      </a:lnTo>
                      <a:lnTo>
                        <a:pt x="944" y="42"/>
                      </a:lnTo>
                      <a:lnTo>
                        <a:pt x="976" y="54"/>
                      </a:lnTo>
                      <a:lnTo>
                        <a:pt x="1007" y="68"/>
                      </a:lnTo>
                      <a:lnTo>
                        <a:pt x="1038" y="84"/>
                      </a:lnTo>
                      <a:lnTo>
                        <a:pt x="1067" y="101"/>
                      </a:lnTo>
                      <a:lnTo>
                        <a:pt x="1095" y="119"/>
                      </a:lnTo>
                      <a:lnTo>
                        <a:pt x="1122" y="139"/>
                      </a:lnTo>
                      <a:lnTo>
                        <a:pt x="1148" y="160"/>
                      </a:lnTo>
                      <a:lnTo>
                        <a:pt x="1175" y="181"/>
                      </a:lnTo>
                      <a:lnTo>
                        <a:pt x="1199" y="204"/>
                      </a:lnTo>
                      <a:lnTo>
                        <a:pt x="1221" y="228"/>
                      </a:lnTo>
                      <a:lnTo>
                        <a:pt x="1244" y="255"/>
                      </a:lnTo>
                      <a:lnTo>
                        <a:pt x="1265" y="280"/>
                      </a:lnTo>
                      <a:lnTo>
                        <a:pt x="1285" y="308"/>
                      </a:lnTo>
                      <a:lnTo>
                        <a:pt x="1303" y="336"/>
                      </a:lnTo>
                      <a:lnTo>
                        <a:pt x="1320" y="366"/>
                      </a:lnTo>
                      <a:lnTo>
                        <a:pt x="1335" y="397"/>
                      </a:lnTo>
                      <a:lnTo>
                        <a:pt x="1349" y="428"/>
                      </a:lnTo>
                      <a:lnTo>
                        <a:pt x="1362" y="460"/>
                      </a:lnTo>
                      <a:lnTo>
                        <a:pt x="1373" y="492"/>
                      </a:lnTo>
                      <a:lnTo>
                        <a:pt x="1383" y="526"/>
                      </a:lnTo>
                      <a:lnTo>
                        <a:pt x="1390" y="560"/>
                      </a:lnTo>
                      <a:lnTo>
                        <a:pt x="1397" y="595"/>
                      </a:lnTo>
                      <a:lnTo>
                        <a:pt x="1401" y="630"/>
                      </a:lnTo>
                      <a:lnTo>
                        <a:pt x="1404" y="665"/>
                      </a:lnTo>
                      <a:lnTo>
                        <a:pt x="1404" y="701"/>
                      </a:lnTo>
                      <a:lnTo>
                        <a:pt x="1404" y="701"/>
                      </a:lnTo>
                      <a:lnTo>
                        <a:pt x="1404" y="736"/>
                      </a:lnTo>
                      <a:lnTo>
                        <a:pt x="1401" y="773"/>
                      </a:lnTo>
                      <a:lnTo>
                        <a:pt x="1397" y="808"/>
                      </a:lnTo>
                      <a:lnTo>
                        <a:pt x="1390" y="843"/>
                      </a:lnTo>
                      <a:lnTo>
                        <a:pt x="1383" y="877"/>
                      </a:lnTo>
                      <a:lnTo>
                        <a:pt x="1373" y="909"/>
                      </a:lnTo>
                      <a:lnTo>
                        <a:pt x="1362" y="943"/>
                      </a:lnTo>
                      <a:lnTo>
                        <a:pt x="1349" y="973"/>
                      </a:lnTo>
                      <a:lnTo>
                        <a:pt x="1335" y="1006"/>
                      </a:lnTo>
                      <a:lnTo>
                        <a:pt x="1320" y="1035"/>
                      </a:lnTo>
                      <a:lnTo>
                        <a:pt x="1303" y="1065"/>
                      </a:lnTo>
                      <a:lnTo>
                        <a:pt x="1285" y="1093"/>
                      </a:lnTo>
                      <a:lnTo>
                        <a:pt x="1265" y="1121"/>
                      </a:lnTo>
                      <a:lnTo>
                        <a:pt x="1244" y="1147"/>
                      </a:lnTo>
                      <a:lnTo>
                        <a:pt x="1221" y="1173"/>
                      </a:lnTo>
                      <a:lnTo>
                        <a:pt x="1199" y="1197"/>
                      </a:lnTo>
                      <a:lnTo>
                        <a:pt x="1175" y="1220"/>
                      </a:lnTo>
                      <a:lnTo>
                        <a:pt x="1148" y="1243"/>
                      </a:lnTo>
                      <a:lnTo>
                        <a:pt x="1122" y="1264"/>
                      </a:lnTo>
                      <a:lnTo>
                        <a:pt x="1095" y="1284"/>
                      </a:lnTo>
                      <a:lnTo>
                        <a:pt x="1067" y="1302"/>
                      </a:lnTo>
                      <a:lnTo>
                        <a:pt x="1038" y="1319"/>
                      </a:lnTo>
                      <a:lnTo>
                        <a:pt x="1007" y="1334"/>
                      </a:lnTo>
                      <a:lnTo>
                        <a:pt x="976" y="1348"/>
                      </a:lnTo>
                      <a:lnTo>
                        <a:pt x="944" y="1361"/>
                      </a:lnTo>
                      <a:lnTo>
                        <a:pt x="911" y="1371"/>
                      </a:lnTo>
                      <a:lnTo>
                        <a:pt x="878" y="1380"/>
                      </a:lnTo>
                      <a:lnTo>
                        <a:pt x="844" y="1389"/>
                      </a:lnTo>
                      <a:lnTo>
                        <a:pt x="809" y="1394"/>
                      </a:lnTo>
                      <a:lnTo>
                        <a:pt x="774" y="1399"/>
                      </a:lnTo>
                      <a:lnTo>
                        <a:pt x="739" y="1401"/>
                      </a:lnTo>
                      <a:lnTo>
                        <a:pt x="702" y="1403"/>
                      </a:lnTo>
                      <a:lnTo>
                        <a:pt x="702" y="1403"/>
                      </a:lnTo>
                      <a:lnTo>
                        <a:pt x="666" y="1401"/>
                      </a:lnTo>
                      <a:lnTo>
                        <a:pt x="630" y="1399"/>
                      </a:lnTo>
                      <a:lnTo>
                        <a:pt x="595" y="1394"/>
                      </a:lnTo>
                      <a:lnTo>
                        <a:pt x="560" y="1389"/>
                      </a:lnTo>
                      <a:lnTo>
                        <a:pt x="527" y="1380"/>
                      </a:lnTo>
                      <a:lnTo>
                        <a:pt x="493" y="1371"/>
                      </a:lnTo>
                      <a:lnTo>
                        <a:pt x="461" y="1361"/>
                      </a:lnTo>
                      <a:lnTo>
                        <a:pt x="428" y="1348"/>
                      </a:lnTo>
                      <a:lnTo>
                        <a:pt x="397" y="1334"/>
                      </a:lnTo>
                      <a:lnTo>
                        <a:pt x="368" y="1319"/>
                      </a:lnTo>
                      <a:lnTo>
                        <a:pt x="338" y="1302"/>
                      </a:lnTo>
                      <a:lnTo>
                        <a:pt x="310" y="1284"/>
                      </a:lnTo>
                      <a:lnTo>
                        <a:pt x="282" y="1264"/>
                      </a:lnTo>
                      <a:lnTo>
                        <a:pt x="256" y="1243"/>
                      </a:lnTo>
                      <a:lnTo>
                        <a:pt x="230" y="1220"/>
                      </a:lnTo>
                      <a:lnTo>
                        <a:pt x="205" y="1197"/>
                      </a:lnTo>
                      <a:lnTo>
                        <a:pt x="183" y="1173"/>
                      </a:lnTo>
                      <a:lnTo>
                        <a:pt x="160" y="1147"/>
                      </a:lnTo>
                      <a:lnTo>
                        <a:pt x="139" y="1121"/>
                      </a:lnTo>
                      <a:lnTo>
                        <a:pt x="119" y="1093"/>
                      </a:lnTo>
                      <a:lnTo>
                        <a:pt x="101" y="1065"/>
                      </a:lnTo>
                      <a:lnTo>
                        <a:pt x="84" y="1035"/>
                      </a:lnTo>
                      <a:lnTo>
                        <a:pt x="69" y="1006"/>
                      </a:lnTo>
                      <a:lnTo>
                        <a:pt x="55" y="973"/>
                      </a:lnTo>
                      <a:lnTo>
                        <a:pt x="42" y="943"/>
                      </a:lnTo>
                      <a:lnTo>
                        <a:pt x="31" y="909"/>
                      </a:lnTo>
                      <a:lnTo>
                        <a:pt x="23" y="877"/>
                      </a:lnTo>
                      <a:lnTo>
                        <a:pt x="14" y="843"/>
                      </a:lnTo>
                      <a:lnTo>
                        <a:pt x="9" y="808"/>
                      </a:lnTo>
                      <a:lnTo>
                        <a:pt x="4" y="773"/>
                      </a:lnTo>
                      <a:lnTo>
                        <a:pt x="2" y="736"/>
                      </a:lnTo>
                      <a:lnTo>
                        <a:pt x="0" y="701"/>
                      </a:lnTo>
                      <a:lnTo>
                        <a:pt x="0" y="701"/>
                      </a:lnTo>
                      <a:lnTo>
                        <a:pt x="0" y="672"/>
                      </a:lnTo>
                      <a:lnTo>
                        <a:pt x="2" y="645"/>
                      </a:lnTo>
                      <a:lnTo>
                        <a:pt x="4" y="617"/>
                      </a:lnTo>
                      <a:lnTo>
                        <a:pt x="9" y="590"/>
                      </a:lnTo>
                      <a:lnTo>
                        <a:pt x="13" y="565"/>
                      </a:lnTo>
                      <a:lnTo>
                        <a:pt x="18" y="538"/>
                      </a:lnTo>
                      <a:lnTo>
                        <a:pt x="27" y="512"/>
                      </a:lnTo>
                      <a:lnTo>
                        <a:pt x="34" y="484"/>
                      </a:lnTo>
                      <a:lnTo>
                        <a:pt x="702" y="7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1C281B4F-E552-E745-A542-1145AFA23F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043578" y="2106258"/>
              <a:ext cx="77325" cy="22182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74" name="Rectangle 73">
            <a:extLst>
              <a:ext uri="{FF2B5EF4-FFF2-40B4-BE49-F238E27FC236}">
                <a16:creationId xmlns:a16="http://schemas.microsoft.com/office/drawing/2014/main" id="{45676F65-5542-6D4A-8625-8F628B7CCA98}"/>
              </a:ext>
            </a:extLst>
          </p:cNvPr>
          <p:cNvSpPr/>
          <p:nvPr/>
        </p:nvSpPr>
        <p:spPr bwMode="auto">
          <a:xfrm>
            <a:off x="1909764" y="3722858"/>
            <a:ext cx="605470" cy="240159"/>
          </a:xfrm>
          <a:prstGeom prst="rect">
            <a:avLst/>
          </a:prstGeom>
          <a:solidFill>
            <a:srgbClr val="2E76D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solidFill>
                  <a:srgbClr val="FFFFFF"/>
                </a:solidFill>
                <a:latin typeface="Arial Narrow"/>
                <a:cs typeface="Arial Narrow"/>
              </a:rPr>
              <a:t>R3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C4EFA18-4B1A-D54E-9A9A-3CD8CA046572}"/>
              </a:ext>
            </a:extLst>
          </p:cNvPr>
          <p:cNvSpPr/>
          <p:nvPr/>
        </p:nvSpPr>
        <p:spPr bwMode="auto">
          <a:xfrm>
            <a:off x="1912748" y="3152401"/>
            <a:ext cx="609196" cy="240159"/>
          </a:xfrm>
          <a:prstGeom prst="rect">
            <a:avLst/>
          </a:prstGeom>
          <a:solidFill>
            <a:srgbClr val="2E76D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solidFill>
                  <a:srgbClr val="FFFFFF"/>
                </a:solidFill>
                <a:latin typeface="Arial Narrow"/>
                <a:cs typeface="Arial Narrow"/>
              </a:rPr>
              <a:t>R1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AC10671A-5123-CE4E-A4A1-20D1FEF002C2}"/>
              </a:ext>
            </a:extLst>
          </p:cNvPr>
          <p:cNvSpPr/>
          <p:nvPr/>
        </p:nvSpPr>
        <p:spPr bwMode="auto">
          <a:xfrm>
            <a:off x="1912748" y="3443795"/>
            <a:ext cx="607954" cy="239213"/>
          </a:xfrm>
          <a:prstGeom prst="rect">
            <a:avLst/>
          </a:prstGeom>
          <a:solidFill>
            <a:srgbClr val="2E76D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solidFill>
                  <a:srgbClr val="FFFFFF"/>
                </a:solidFill>
                <a:latin typeface="Arial Narrow"/>
                <a:cs typeface="Arial Narrow"/>
              </a:rPr>
              <a:t>R2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907DE9D8-57A2-964B-8B63-CD71B72AB7A4}"/>
              </a:ext>
            </a:extLst>
          </p:cNvPr>
          <p:cNvSpPr/>
          <p:nvPr/>
        </p:nvSpPr>
        <p:spPr bwMode="auto">
          <a:xfrm>
            <a:off x="1912747" y="4284570"/>
            <a:ext cx="609197" cy="240159"/>
          </a:xfrm>
          <a:prstGeom prst="rect">
            <a:avLst/>
          </a:prstGeom>
          <a:solidFill>
            <a:srgbClr val="2E76D4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0" bIns="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solidFill>
                  <a:srgbClr val="FFFFFF"/>
                </a:solidFill>
                <a:latin typeface="Arial Narrow"/>
                <a:cs typeface="Arial Narrow"/>
              </a:rPr>
              <a:t>Overall</a:t>
            </a:r>
          </a:p>
        </p:txBody>
      </p:sp>
    </p:spTree>
    <p:extLst>
      <p:ext uri="{BB962C8B-B14F-4D97-AF65-F5344CB8AC3E}">
        <p14:creationId xmlns:p14="http://schemas.microsoft.com/office/powerpoint/2010/main" val="3620049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9EEAC-4659-4EB5-8E3B-29939FA03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-1"/>
            <a:ext cx="11049000" cy="712955"/>
          </a:xfrm>
        </p:spPr>
        <p:txBody>
          <a:bodyPr/>
          <a:lstStyle/>
          <a:p>
            <a:r>
              <a:rPr lang="en-US" dirty="0"/>
              <a:t>Inspection Data Performance</a:t>
            </a:r>
          </a:p>
        </p:txBody>
      </p:sp>
      <p:pic>
        <p:nvPicPr>
          <p:cNvPr id="9" name="Picture 8" descr="Hor_RGBLogo ALL white copy.png">
            <a:extLst>
              <a:ext uri="{FF2B5EF4-FFF2-40B4-BE49-F238E27FC236}">
                <a16:creationId xmlns:a16="http://schemas.microsoft.com/office/drawing/2014/main" id="{EDED2E21-5A3E-4103-A21B-5B5D20845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0559" y="1419158"/>
            <a:ext cx="1425973" cy="538985"/>
          </a:xfrm>
          <a:prstGeom prst="rect">
            <a:avLst/>
          </a:prstGeom>
        </p:spPr>
      </p:pic>
      <p:grpSp>
        <p:nvGrpSpPr>
          <p:cNvPr id="14" name="Group 13" descr="Pink group.">
            <a:extLst>
              <a:ext uri="{FF2B5EF4-FFF2-40B4-BE49-F238E27FC236}">
                <a16:creationId xmlns:a16="http://schemas.microsoft.com/office/drawing/2014/main" id="{C01684ED-C92A-8043-9B9B-9D951E3415DC}"/>
              </a:ext>
            </a:extLst>
          </p:cNvPr>
          <p:cNvGrpSpPr/>
          <p:nvPr/>
        </p:nvGrpSpPr>
        <p:grpSpPr>
          <a:xfrm>
            <a:off x="6096497" y="1054100"/>
            <a:ext cx="5222734" cy="5125813"/>
            <a:chOff x="6121400" y="1295400"/>
            <a:chExt cx="5222734" cy="512581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A1E518B-ADE6-A94C-B546-87E1B459D6B3}"/>
                </a:ext>
              </a:extLst>
            </p:cNvPr>
            <p:cNvSpPr txBox="1"/>
            <p:nvPr/>
          </p:nvSpPr>
          <p:spPr>
            <a:xfrm>
              <a:off x="6622196" y="1368122"/>
              <a:ext cx="46376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rgbClr val="CD28A5"/>
                  </a:solidFill>
                  <a:latin typeface="Arial"/>
                  <a:cs typeface="Arial"/>
                </a:rPr>
                <a:t>Inspection Data with sensor</a:t>
              </a:r>
            </a:p>
          </p:txBody>
        </p:sp>
        <p:grpSp>
          <p:nvGrpSpPr>
            <p:cNvPr id="16" name="Group 15" descr="Female Half Icon">
              <a:extLst>
                <a:ext uri="{FF2B5EF4-FFF2-40B4-BE49-F238E27FC236}">
                  <a16:creationId xmlns:a16="http://schemas.microsoft.com/office/drawing/2014/main" id="{D0CECB7E-07CE-F140-BFE1-00C65837B2E3}"/>
                </a:ext>
              </a:extLst>
            </p:cNvPr>
            <p:cNvGrpSpPr/>
            <p:nvPr/>
          </p:nvGrpSpPr>
          <p:grpSpPr>
            <a:xfrm>
              <a:off x="6121400" y="1295400"/>
              <a:ext cx="1155700" cy="5125813"/>
              <a:chOff x="6083300" y="990600"/>
              <a:chExt cx="1155700" cy="5125813"/>
            </a:xfrm>
          </p:grpSpPr>
          <p:sp>
            <p:nvSpPr>
              <p:cNvPr id="34" name="Freeform 54">
                <a:extLst>
                  <a:ext uri="{FF2B5EF4-FFF2-40B4-BE49-F238E27FC236}">
                    <a16:creationId xmlns:a16="http://schemas.microsoft.com/office/drawing/2014/main" id="{EA3C7DD3-B82E-7A4C-B30A-470D02F439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096000" y="1905001"/>
                <a:ext cx="1143000" cy="4211412"/>
              </a:xfrm>
              <a:custGeom>
                <a:avLst/>
                <a:gdLst>
                  <a:gd name="T0" fmla="*/ 45 w 45"/>
                  <a:gd name="T1" fmla="*/ 99 h 165"/>
                  <a:gd name="T2" fmla="*/ 45 w 45"/>
                  <a:gd name="T3" fmla="*/ 1 h 165"/>
                  <a:gd name="T4" fmla="*/ 19 w 45"/>
                  <a:gd name="T5" fmla="*/ 6 h 165"/>
                  <a:gd name="T6" fmla="*/ 8 w 45"/>
                  <a:gd name="T7" fmla="*/ 35 h 165"/>
                  <a:gd name="T8" fmla="*/ 0 w 45"/>
                  <a:gd name="T9" fmla="*/ 65 h 165"/>
                  <a:gd name="T10" fmla="*/ 13 w 45"/>
                  <a:gd name="T11" fmla="*/ 66 h 165"/>
                  <a:gd name="T12" fmla="*/ 26 w 45"/>
                  <a:gd name="T13" fmla="*/ 25 h 165"/>
                  <a:gd name="T14" fmla="*/ 28 w 45"/>
                  <a:gd name="T15" fmla="*/ 23 h 165"/>
                  <a:gd name="T16" fmla="*/ 9 w 45"/>
                  <a:gd name="T17" fmla="*/ 99 h 165"/>
                  <a:gd name="T18" fmla="*/ 29 w 45"/>
                  <a:gd name="T19" fmla="*/ 99 h 165"/>
                  <a:gd name="T20" fmla="*/ 29 w 45"/>
                  <a:gd name="T21" fmla="*/ 157 h 165"/>
                  <a:gd name="T22" fmla="*/ 43 w 45"/>
                  <a:gd name="T23" fmla="*/ 157 h 165"/>
                  <a:gd name="T24" fmla="*/ 44 w 45"/>
                  <a:gd name="T25" fmla="*/ 99 h 165"/>
                  <a:gd name="T26" fmla="*/ 45 w 45"/>
                  <a:gd name="T27" fmla="*/ 99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5" h="165">
                    <a:moveTo>
                      <a:pt x="45" y="99"/>
                    </a:moveTo>
                    <a:cubicBezTo>
                      <a:pt x="45" y="1"/>
                      <a:pt x="45" y="1"/>
                      <a:pt x="45" y="1"/>
                    </a:cubicBezTo>
                    <a:cubicBezTo>
                      <a:pt x="36" y="1"/>
                      <a:pt x="26" y="0"/>
                      <a:pt x="19" y="6"/>
                    </a:cubicBezTo>
                    <a:cubicBezTo>
                      <a:pt x="12" y="14"/>
                      <a:pt x="12" y="25"/>
                      <a:pt x="8" y="35"/>
                    </a:cubicBezTo>
                    <a:cubicBezTo>
                      <a:pt x="6" y="45"/>
                      <a:pt x="1" y="55"/>
                      <a:pt x="0" y="65"/>
                    </a:cubicBezTo>
                    <a:cubicBezTo>
                      <a:pt x="0" y="72"/>
                      <a:pt x="12" y="73"/>
                      <a:pt x="13" y="66"/>
                    </a:cubicBezTo>
                    <a:cubicBezTo>
                      <a:pt x="18" y="53"/>
                      <a:pt x="21" y="38"/>
                      <a:pt x="26" y="25"/>
                    </a:cubicBezTo>
                    <a:cubicBezTo>
                      <a:pt x="26" y="24"/>
                      <a:pt x="28" y="23"/>
                      <a:pt x="28" y="23"/>
                    </a:cubicBezTo>
                    <a:cubicBezTo>
                      <a:pt x="22" y="48"/>
                      <a:pt x="15" y="74"/>
                      <a:pt x="9" y="99"/>
                    </a:cubicBezTo>
                    <a:cubicBezTo>
                      <a:pt x="16" y="99"/>
                      <a:pt x="22" y="99"/>
                      <a:pt x="29" y="99"/>
                    </a:cubicBezTo>
                    <a:cubicBezTo>
                      <a:pt x="29" y="118"/>
                      <a:pt x="28" y="138"/>
                      <a:pt x="29" y="157"/>
                    </a:cubicBezTo>
                    <a:cubicBezTo>
                      <a:pt x="30" y="165"/>
                      <a:pt x="43" y="165"/>
                      <a:pt x="43" y="157"/>
                    </a:cubicBezTo>
                    <a:cubicBezTo>
                      <a:pt x="44" y="138"/>
                      <a:pt x="43" y="118"/>
                      <a:pt x="44" y="99"/>
                    </a:cubicBezTo>
                    <a:cubicBezTo>
                      <a:pt x="44" y="99"/>
                      <a:pt x="45" y="99"/>
                      <a:pt x="45" y="99"/>
                    </a:cubicBezTo>
                    <a:close/>
                  </a:path>
                </a:pathLst>
              </a:custGeom>
              <a:solidFill>
                <a:srgbClr val="CD28A5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Oval 17">
                <a:extLst>
                  <a:ext uri="{FF2B5EF4-FFF2-40B4-BE49-F238E27FC236}">
                    <a16:creationId xmlns:a16="http://schemas.microsoft.com/office/drawing/2014/main" id="{49C2E557-B575-FC49-BC6C-B9EDB81645B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 bwMode="auto">
              <a:xfrm flipH="1">
                <a:off x="6083300" y="990600"/>
                <a:ext cx="431800" cy="8382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838200">
                    <a:moveTo>
                      <a:pt x="419100" y="0"/>
                    </a:moveTo>
                    <a:lnTo>
                      <a:pt x="431800" y="1280"/>
                    </a:lnTo>
                    <a:lnTo>
                      <a:pt x="431800" y="836920"/>
                    </a:lnTo>
                    <a:lnTo>
                      <a:pt x="419100" y="838200"/>
                    </a:lnTo>
                    <a:cubicBezTo>
                      <a:pt x="187637" y="838200"/>
                      <a:pt x="0" y="650563"/>
                      <a:pt x="0" y="419100"/>
                    </a:cubicBezTo>
                    <a:cubicBezTo>
                      <a:pt x="0" y="187637"/>
                      <a:pt x="187637" y="0"/>
                      <a:pt x="419100" y="0"/>
                    </a:cubicBezTo>
                    <a:close/>
                  </a:path>
                </a:pathLst>
              </a:custGeom>
              <a:solidFill>
                <a:srgbClr val="CD28A5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-97" charset="0"/>
                </a:endParaRPr>
              </a:p>
            </p:txBody>
          </p:sp>
        </p:grpSp>
        <p:sp>
          <p:nvSpPr>
            <p:cNvPr id="17" name="Rectangle 70">
              <a:extLst>
                <a:ext uri="{FF2B5EF4-FFF2-40B4-BE49-F238E27FC236}">
                  <a16:creationId xmlns:a16="http://schemas.microsoft.com/office/drawing/2014/main" id="{582EFD3B-A8FE-B34F-A7EB-2DC95AD7B0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63355" y="1976592"/>
              <a:ext cx="2438488" cy="64739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18288"/>
            <a:lstStyle/>
            <a:p>
              <a:pPr algn="r">
                <a:lnSpc>
                  <a:spcPct val="85000"/>
                </a:lnSpc>
                <a:spcBef>
                  <a:spcPts val="200"/>
                </a:spcBef>
              </a:pP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Percentage of present data for each of the parameters</a:t>
              </a:r>
              <a:endParaRPr lang="en-US" sz="14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D027A4B7-1F68-B542-9212-950BCFDA3A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545370" y="2028098"/>
              <a:ext cx="798764" cy="574112"/>
            </a:xfrm>
            <a:custGeom>
              <a:avLst/>
              <a:gdLst>
                <a:gd name="T0" fmla="*/ 446 w 448"/>
                <a:gd name="T1" fmla="*/ 296 h 322"/>
                <a:gd name="T2" fmla="*/ 421 w 448"/>
                <a:gd name="T3" fmla="*/ 245 h 322"/>
                <a:gd name="T4" fmla="*/ 415 w 448"/>
                <a:gd name="T5" fmla="*/ 235 h 322"/>
                <a:gd name="T6" fmla="*/ 418 w 448"/>
                <a:gd name="T7" fmla="*/ 227 h 322"/>
                <a:gd name="T8" fmla="*/ 418 w 448"/>
                <a:gd name="T9" fmla="*/ 10 h 322"/>
                <a:gd name="T10" fmla="*/ 408 w 448"/>
                <a:gd name="T11" fmla="*/ 0 h 322"/>
                <a:gd name="T12" fmla="*/ 43 w 448"/>
                <a:gd name="T13" fmla="*/ 0 h 322"/>
                <a:gd name="T14" fmla="*/ 33 w 448"/>
                <a:gd name="T15" fmla="*/ 10 h 322"/>
                <a:gd name="T16" fmla="*/ 33 w 448"/>
                <a:gd name="T17" fmla="*/ 227 h 322"/>
                <a:gd name="T18" fmla="*/ 36 w 448"/>
                <a:gd name="T19" fmla="*/ 236 h 322"/>
                <a:gd name="T20" fmla="*/ 28 w 448"/>
                <a:gd name="T21" fmla="*/ 246 h 322"/>
                <a:gd name="T22" fmla="*/ 1 w 448"/>
                <a:gd name="T23" fmla="*/ 296 h 322"/>
                <a:gd name="T24" fmla="*/ 3 w 448"/>
                <a:gd name="T25" fmla="*/ 315 h 322"/>
                <a:gd name="T26" fmla="*/ 4 w 448"/>
                <a:gd name="T27" fmla="*/ 316 h 322"/>
                <a:gd name="T28" fmla="*/ 9 w 448"/>
                <a:gd name="T29" fmla="*/ 321 h 322"/>
                <a:gd name="T30" fmla="*/ 62 w 448"/>
                <a:gd name="T31" fmla="*/ 321 h 322"/>
                <a:gd name="T32" fmla="*/ 440 w 448"/>
                <a:gd name="T33" fmla="*/ 321 h 322"/>
                <a:gd name="T34" fmla="*/ 441 w 448"/>
                <a:gd name="T35" fmla="*/ 321 h 322"/>
                <a:gd name="T36" fmla="*/ 444 w 448"/>
                <a:gd name="T37" fmla="*/ 319 h 322"/>
                <a:gd name="T38" fmla="*/ 447 w 448"/>
                <a:gd name="T39" fmla="*/ 314 h 322"/>
                <a:gd name="T40" fmla="*/ 446 w 448"/>
                <a:gd name="T41" fmla="*/ 296 h 322"/>
                <a:gd name="T42" fmla="*/ 390 w 448"/>
                <a:gd name="T43" fmla="*/ 38 h 322"/>
                <a:gd name="T44" fmla="*/ 390 w 448"/>
                <a:gd name="T45" fmla="*/ 212 h 322"/>
                <a:gd name="T46" fmla="*/ 381 w 448"/>
                <a:gd name="T47" fmla="*/ 221 h 322"/>
                <a:gd name="T48" fmla="*/ 380 w 448"/>
                <a:gd name="T49" fmla="*/ 221 h 322"/>
                <a:gd name="T50" fmla="*/ 313 w 448"/>
                <a:gd name="T51" fmla="*/ 221 h 322"/>
                <a:gd name="T52" fmla="*/ 112 w 448"/>
                <a:gd name="T53" fmla="*/ 221 h 322"/>
                <a:gd name="T54" fmla="*/ 89 w 448"/>
                <a:gd name="T55" fmla="*/ 221 h 322"/>
                <a:gd name="T56" fmla="*/ 70 w 448"/>
                <a:gd name="T57" fmla="*/ 221 h 322"/>
                <a:gd name="T58" fmla="*/ 64 w 448"/>
                <a:gd name="T59" fmla="*/ 219 h 322"/>
                <a:gd name="T60" fmla="*/ 62 w 448"/>
                <a:gd name="T61" fmla="*/ 216 h 322"/>
                <a:gd name="T62" fmla="*/ 61 w 448"/>
                <a:gd name="T63" fmla="*/ 212 h 322"/>
                <a:gd name="T64" fmla="*/ 61 w 448"/>
                <a:gd name="T65" fmla="*/ 201 h 322"/>
                <a:gd name="T66" fmla="*/ 61 w 448"/>
                <a:gd name="T67" fmla="*/ 195 h 322"/>
                <a:gd name="T68" fmla="*/ 61 w 448"/>
                <a:gd name="T69" fmla="*/ 195 h 322"/>
                <a:gd name="T70" fmla="*/ 61 w 448"/>
                <a:gd name="T71" fmla="*/ 35 h 322"/>
                <a:gd name="T72" fmla="*/ 70 w 448"/>
                <a:gd name="T73" fmla="*/ 26 h 322"/>
                <a:gd name="T74" fmla="*/ 381 w 448"/>
                <a:gd name="T75" fmla="*/ 26 h 322"/>
                <a:gd name="T76" fmla="*/ 383 w 448"/>
                <a:gd name="T77" fmla="*/ 26 h 322"/>
                <a:gd name="T78" fmla="*/ 390 w 448"/>
                <a:gd name="T79" fmla="*/ 38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48" h="322">
                  <a:moveTo>
                    <a:pt x="446" y="296"/>
                  </a:moveTo>
                  <a:cubicBezTo>
                    <a:pt x="421" y="245"/>
                    <a:pt x="421" y="245"/>
                    <a:pt x="421" y="245"/>
                  </a:cubicBezTo>
                  <a:cubicBezTo>
                    <a:pt x="419" y="240"/>
                    <a:pt x="417" y="237"/>
                    <a:pt x="415" y="235"/>
                  </a:cubicBezTo>
                  <a:cubicBezTo>
                    <a:pt x="417" y="233"/>
                    <a:pt x="418" y="231"/>
                    <a:pt x="418" y="227"/>
                  </a:cubicBezTo>
                  <a:cubicBezTo>
                    <a:pt x="418" y="10"/>
                    <a:pt x="418" y="10"/>
                    <a:pt x="418" y="10"/>
                  </a:cubicBezTo>
                  <a:cubicBezTo>
                    <a:pt x="418" y="4"/>
                    <a:pt x="414" y="0"/>
                    <a:pt x="408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37" y="0"/>
                    <a:pt x="33" y="4"/>
                    <a:pt x="33" y="10"/>
                  </a:cubicBezTo>
                  <a:cubicBezTo>
                    <a:pt x="33" y="227"/>
                    <a:pt x="33" y="227"/>
                    <a:pt x="33" y="227"/>
                  </a:cubicBezTo>
                  <a:cubicBezTo>
                    <a:pt x="33" y="231"/>
                    <a:pt x="34" y="234"/>
                    <a:pt x="36" y="236"/>
                  </a:cubicBezTo>
                  <a:cubicBezTo>
                    <a:pt x="32" y="236"/>
                    <a:pt x="30" y="239"/>
                    <a:pt x="28" y="246"/>
                  </a:cubicBezTo>
                  <a:cubicBezTo>
                    <a:pt x="1" y="296"/>
                    <a:pt x="1" y="296"/>
                    <a:pt x="1" y="296"/>
                  </a:cubicBezTo>
                  <a:cubicBezTo>
                    <a:pt x="0" y="301"/>
                    <a:pt x="1" y="310"/>
                    <a:pt x="3" y="315"/>
                  </a:cubicBezTo>
                  <a:cubicBezTo>
                    <a:pt x="4" y="316"/>
                    <a:pt x="4" y="316"/>
                    <a:pt x="4" y="316"/>
                  </a:cubicBezTo>
                  <a:cubicBezTo>
                    <a:pt x="5" y="319"/>
                    <a:pt x="7" y="321"/>
                    <a:pt x="9" y="321"/>
                  </a:cubicBezTo>
                  <a:cubicBezTo>
                    <a:pt x="62" y="321"/>
                    <a:pt x="62" y="321"/>
                    <a:pt x="62" y="321"/>
                  </a:cubicBezTo>
                  <a:cubicBezTo>
                    <a:pt x="174" y="321"/>
                    <a:pt x="424" y="322"/>
                    <a:pt x="440" y="321"/>
                  </a:cubicBezTo>
                  <a:cubicBezTo>
                    <a:pt x="441" y="321"/>
                    <a:pt x="441" y="321"/>
                    <a:pt x="441" y="321"/>
                  </a:cubicBezTo>
                  <a:cubicBezTo>
                    <a:pt x="442" y="321"/>
                    <a:pt x="443" y="320"/>
                    <a:pt x="444" y="319"/>
                  </a:cubicBezTo>
                  <a:cubicBezTo>
                    <a:pt x="445" y="317"/>
                    <a:pt x="446" y="316"/>
                    <a:pt x="447" y="314"/>
                  </a:cubicBezTo>
                  <a:cubicBezTo>
                    <a:pt x="448" y="308"/>
                    <a:pt x="448" y="301"/>
                    <a:pt x="446" y="296"/>
                  </a:cubicBezTo>
                  <a:close/>
                  <a:moveTo>
                    <a:pt x="390" y="38"/>
                  </a:moveTo>
                  <a:cubicBezTo>
                    <a:pt x="390" y="212"/>
                    <a:pt x="390" y="212"/>
                    <a:pt x="390" y="212"/>
                  </a:cubicBezTo>
                  <a:cubicBezTo>
                    <a:pt x="390" y="217"/>
                    <a:pt x="386" y="221"/>
                    <a:pt x="381" y="221"/>
                  </a:cubicBezTo>
                  <a:cubicBezTo>
                    <a:pt x="380" y="221"/>
                    <a:pt x="380" y="221"/>
                    <a:pt x="380" y="221"/>
                  </a:cubicBezTo>
                  <a:cubicBezTo>
                    <a:pt x="375" y="221"/>
                    <a:pt x="348" y="221"/>
                    <a:pt x="313" y="221"/>
                  </a:cubicBezTo>
                  <a:cubicBezTo>
                    <a:pt x="112" y="221"/>
                    <a:pt x="112" y="221"/>
                    <a:pt x="112" y="221"/>
                  </a:cubicBezTo>
                  <a:cubicBezTo>
                    <a:pt x="99" y="221"/>
                    <a:pt x="91" y="221"/>
                    <a:pt x="89" y="221"/>
                  </a:cubicBezTo>
                  <a:cubicBezTo>
                    <a:pt x="80" y="222"/>
                    <a:pt x="74" y="222"/>
                    <a:pt x="70" y="221"/>
                  </a:cubicBezTo>
                  <a:cubicBezTo>
                    <a:pt x="68" y="221"/>
                    <a:pt x="66" y="220"/>
                    <a:pt x="64" y="219"/>
                  </a:cubicBezTo>
                  <a:cubicBezTo>
                    <a:pt x="63" y="218"/>
                    <a:pt x="62" y="217"/>
                    <a:pt x="62" y="216"/>
                  </a:cubicBezTo>
                  <a:cubicBezTo>
                    <a:pt x="62" y="215"/>
                    <a:pt x="61" y="213"/>
                    <a:pt x="61" y="212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1" y="198"/>
                    <a:pt x="61" y="195"/>
                    <a:pt x="61" y="195"/>
                  </a:cubicBezTo>
                  <a:cubicBezTo>
                    <a:pt x="61" y="195"/>
                    <a:pt x="61" y="195"/>
                    <a:pt x="61" y="19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1" y="30"/>
                    <a:pt x="65" y="26"/>
                    <a:pt x="70" y="26"/>
                  </a:cubicBezTo>
                  <a:cubicBezTo>
                    <a:pt x="381" y="26"/>
                    <a:pt x="381" y="26"/>
                    <a:pt x="381" y="26"/>
                  </a:cubicBezTo>
                  <a:cubicBezTo>
                    <a:pt x="382" y="26"/>
                    <a:pt x="383" y="26"/>
                    <a:pt x="383" y="26"/>
                  </a:cubicBezTo>
                  <a:cubicBezTo>
                    <a:pt x="390" y="28"/>
                    <a:pt x="390" y="33"/>
                    <a:pt x="390" y="38"/>
                  </a:cubicBezTo>
                  <a:close/>
                </a:path>
              </a:pathLst>
            </a:custGeom>
            <a:solidFill>
              <a:srgbClr val="CD28A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Rectangle 70">
              <a:extLst>
                <a:ext uri="{FF2B5EF4-FFF2-40B4-BE49-F238E27FC236}">
                  <a16:creationId xmlns:a16="http://schemas.microsoft.com/office/drawing/2014/main" id="{58FE1F35-85E2-AB43-ACBE-15B68E3E7D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25873" y="3147334"/>
              <a:ext cx="640977" cy="2442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0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90.6%</a:t>
              </a:r>
              <a:endParaRPr lang="en-US" sz="14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58A2560-1362-894D-9DFA-2F220F9026BD}"/>
                </a:ext>
              </a:extLst>
            </p:cNvPr>
            <p:cNvSpPr/>
            <p:nvPr/>
          </p:nvSpPr>
          <p:spPr bwMode="auto">
            <a:xfrm>
              <a:off x="7818336" y="3158443"/>
              <a:ext cx="2511741" cy="233172"/>
            </a:xfrm>
            <a:prstGeom prst="rect">
              <a:avLst/>
            </a:prstGeom>
            <a:solidFill>
              <a:srgbClr val="CD28A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0" rIns="9144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200" dirty="0">
                  <a:solidFill>
                    <a:srgbClr val="FFFFFF"/>
                  </a:solidFill>
                  <a:latin typeface="Arial Narrow"/>
                  <a:cs typeface="Arial Narrow"/>
                </a:rPr>
                <a:t>Temperature</a:t>
              </a:r>
            </a:p>
          </p:txBody>
        </p:sp>
        <p:sp>
          <p:nvSpPr>
            <p:cNvPr id="21" name="Rectangle 70">
              <a:extLst>
                <a:ext uri="{FF2B5EF4-FFF2-40B4-BE49-F238E27FC236}">
                  <a16:creationId xmlns:a16="http://schemas.microsoft.com/office/drawing/2014/main" id="{2DC12200-4263-B447-AB34-ADDEC70AD4B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41015" y="3471345"/>
              <a:ext cx="853148" cy="20732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0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b="1" dirty="0">
                  <a:solidFill>
                    <a:srgbClr val="CD28A5"/>
                  </a:solidFill>
                  <a:latin typeface="Arial Narrow" pitchFamily="34" charset="0"/>
                </a:rPr>
                <a:t>14.44</a:t>
              </a: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%</a:t>
              </a:r>
              <a:endParaRPr lang="en-US" sz="14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FABFF7A6-4439-EE49-B578-7CBB91F1A059}"/>
                </a:ext>
              </a:extLst>
            </p:cNvPr>
            <p:cNvSpPr/>
            <p:nvPr/>
          </p:nvSpPr>
          <p:spPr bwMode="auto">
            <a:xfrm>
              <a:off x="9656365" y="3439457"/>
              <a:ext cx="673713" cy="239214"/>
            </a:xfrm>
            <a:prstGeom prst="rect">
              <a:avLst/>
            </a:prstGeom>
            <a:solidFill>
              <a:srgbClr val="CD28A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0" rIns="9144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200" dirty="0">
                  <a:solidFill>
                    <a:srgbClr val="FFFFFF"/>
                  </a:solidFill>
                  <a:latin typeface="Arial Narrow"/>
                  <a:cs typeface="Arial Narrow"/>
                </a:rPr>
                <a:t>Pressure</a:t>
              </a:r>
            </a:p>
          </p:txBody>
        </p:sp>
        <p:sp>
          <p:nvSpPr>
            <p:cNvPr id="23" name="Rectangle 70">
              <a:extLst>
                <a:ext uri="{FF2B5EF4-FFF2-40B4-BE49-F238E27FC236}">
                  <a16:creationId xmlns:a16="http://schemas.microsoft.com/office/drawing/2014/main" id="{BB8F8190-8D17-5F47-9B22-5B22E56BE9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2391" y="3732553"/>
              <a:ext cx="645876" cy="24427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0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b="1" dirty="0">
                  <a:solidFill>
                    <a:srgbClr val="CD28A5"/>
                  </a:solidFill>
                  <a:latin typeface="Arial Narrow" pitchFamily="34" charset="0"/>
                </a:rPr>
                <a:t>90.6</a:t>
              </a: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%</a:t>
              </a:r>
              <a:endParaRPr lang="en-US" sz="14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44DB40C-619B-5E46-BA3D-ADDE233967C1}"/>
                </a:ext>
              </a:extLst>
            </p:cNvPr>
            <p:cNvSpPr/>
            <p:nvPr/>
          </p:nvSpPr>
          <p:spPr bwMode="auto">
            <a:xfrm>
              <a:off x="7818336" y="3738473"/>
              <a:ext cx="2511743" cy="227254"/>
            </a:xfrm>
            <a:prstGeom prst="rect">
              <a:avLst/>
            </a:prstGeom>
            <a:solidFill>
              <a:srgbClr val="CD28A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0" rIns="9144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200" dirty="0">
                  <a:solidFill>
                    <a:srgbClr val="FFFFFF"/>
                  </a:solidFill>
                  <a:latin typeface="Arial Narrow"/>
                  <a:cs typeface="Arial Narrow"/>
                </a:rPr>
                <a:t>R3</a:t>
              </a:r>
            </a:p>
          </p:txBody>
        </p:sp>
        <p:sp>
          <p:nvSpPr>
            <p:cNvPr id="25" name="Rectangle 70">
              <a:extLst>
                <a:ext uri="{FF2B5EF4-FFF2-40B4-BE49-F238E27FC236}">
                  <a16:creationId xmlns:a16="http://schemas.microsoft.com/office/drawing/2014/main" id="{D158AC24-AEBA-BC42-86AA-8B276A4D7D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24780" y="3989416"/>
              <a:ext cx="645876" cy="27447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0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b="1" dirty="0">
                  <a:solidFill>
                    <a:srgbClr val="CD28A5"/>
                  </a:solidFill>
                  <a:latin typeface="Arial Narrow" pitchFamily="34" charset="0"/>
                </a:rPr>
                <a:t>90.6</a:t>
              </a: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%</a:t>
              </a:r>
              <a:endParaRPr lang="en-US" sz="14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C08E3C2-4F72-3543-970A-1DB2E4B32771}"/>
                </a:ext>
              </a:extLst>
            </p:cNvPr>
            <p:cNvSpPr/>
            <p:nvPr/>
          </p:nvSpPr>
          <p:spPr bwMode="auto">
            <a:xfrm>
              <a:off x="7820809" y="4044875"/>
              <a:ext cx="2509269" cy="207908"/>
            </a:xfrm>
            <a:prstGeom prst="rect">
              <a:avLst/>
            </a:prstGeom>
            <a:solidFill>
              <a:srgbClr val="CD28A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0" rIns="9144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200" dirty="0">
                  <a:solidFill>
                    <a:srgbClr val="FFFFFF"/>
                  </a:solidFill>
                  <a:latin typeface="Arial Narrow"/>
                  <a:cs typeface="Arial Narrow"/>
                </a:rPr>
                <a:t>R4</a:t>
              </a:r>
            </a:p>
          </p:txBody>
        </p:sp>
        <p:sp>
          <p:nvSpPr>
            <p:cNvPr id="27" name="Rectangle 70">
              <a:extLst>
                <a:ext uri="{FF2B5EF4-FFF2-40B4-BE49-F238E27FC236}">
                  <a16:creationId xmlns:a16="http://schemas.microsoft.com/office/drawing/2014/main" id="{DF3F2E5C-3594-8245-B728-21DDBB9421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96080" y="4303772"/>
              <a:ext cx="764301" cy="2480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0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b="1" dirty="0">
                  <a:solidFill>
                    <a:srgbClr val="CD28A5"/>
                  </a:solidFill>
                  <a:latin typeface="Arial Narrow" pitchFamily="34" charset="0"/>
                </a:rPr>
                <a:t>1</a:t>
              </a:r>
              <a:r>
                <a:rPr lang="en-US" sz="1800" b="1" dirty="0">
                  <a:solidFill>
                    <a:srgbClr val="CD28A5"/>
                  </a:solidFill>
                  <a:latin typeface="Arial Narrow" pitchFamily="34" charset="0"/>
                </a:rPr>
                <a:t>3.44%</a:t>
              </a:r>
              <a:endParaRPr lang="en-US" sz="14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DBF3117-2FEC-3C47-A9D6-F85891EB784C}"/>
                </a:ext>
              </a:extLst>
            </p:cNvPr>
            <p:cNvSpPr/>
            <p:nvPr/>
          </p:nvSpPr>
          <p:spPr bwMode="auto">
            <a:xfrm>
              <a:off x="9718826" y="4320826"/>
              <a:ext cx="611252" cy="219013"/>
            </a:xfrm>
            <a:prstGeom prst="rect">
              <a:avLst/>
            </a:prstGeom>
            <a:solidFill>
              <a:srgbClr val="CD28A5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rot="0" spcFirstLastPara="0" vertOverflow="overflow" horzOverflow="overflow" vert="horz" wrap="square" lIns="0" tIns="0" rIns="9144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r"/>
              <a:r>
                <a:rPr lang="en-US" sz="1200" dirty="0">
                  <a:solidFill>
                    <a:srgbClr val="FFFFFF"/>
                  </a:solidFill>
                  <a:latin typeface="Arial Narrow"/>
                  <a:cs typeface="Arial Narrow"/>
                </a:rPr>
                <a:t>Overall</a:t>
              </a:r>
            </a:p>
          </p:txBody>
        </p:sp>
        <p:grpSp>
          <p:nvGrpSpPr>
            <p:cNvPr id="29" name="Group 28" descr="Pink Pie Chart Icon">
              <a:extLst>
                <a:ext uri="{FF2B5EF4-FFF2-40B4-BE49-F238E27FC236}">
                  <a16:creationId xmlns:a16="http://schemas.microsoft.com/office/drawing/2014/main" id="{363AC0B3-5472-8E44-AD0C-3D7317B7F168}"/>
                </a:ext>
              </a:extLst>
            </p:cNvPr>
            <p:cNvGrpSpPr/>
            <p:nvPr/>
          </p:nvGrpSpPr>
          <p:grpSpPr>
            <a:xfrm>
              <a:off x="6779817" y="5142938"/>
              <a:ext cx="928815" cy="975710"/>
              <a:chOff x="6808344" y="2256539"/>
              <a:chExt cx="2335656" cy="2453575"/>
            </a:xfrm>
            <a:solidFill>
              <a:srgbClr val="E83CC9"/>
            </a:solidFill>
          </p:grpSpPr>
          <p:sp>
            <p:nvSpPr>
              <p:cNvPr id="32" name="Freeform 34">
                <a:extLst>
                  <a:ext uri="{FF2B5EF4-FFF2-40B4-BE49-F238E27FC236}">
                    <a16:creationId xmlns:a16="http://schemas.microsoft.com/office/drawing/2014/main" id="{AD2C967C-2109-DB4C-9D08-D1F5B7E401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08344" y="2256539"/>
                <a:ext cx="1060450" cy="1114425"/>
              </a:xfrm>
              <a:custGeom>
                <a:avLst/>
                <a:gdLst/>
                <a:ahLst/>
                <a:cxnLst>
                  <a:cxn ang="0">
                    <a:pos x="668" y="702"/>
                  </a:cxn>
                  <a:cxn ang="0">
                    <a:pos x="0" y="484"/>
                  </a:cxn>
                  <a:cxn ang="0">
                    <a:pos x="0" y="484"/>
                  </a:cxn>
                  <a:cxn ang="0">
                    <a:pos x="10" y="458"/>
                  </a:cxn>
                  <a:cxn ang="0">
                    <a:pos x="20" y="431"/>
                  </a:cxn>
                  <a:cxn ang="0">
                    <a:pos x="31" y="404"/>
                  </a:cxn>
                  <a:cxn ang="0">
                    <a:pos x="43" y="379"/>
                  </a:cxn>
                  <a:cxn ang="0">
                    <a:pos x="57" y="355"/>
                  </a:cxn>
                  <a:cxn ang="0">
                    <a:pos x="71" y="330"/>
                  </a:cxn>
                  <a:cxn ang="0">
                    <a:pos x="86" y="307"/>
                  </a:cxn>
                  <a:cxn ang="0">
                    <a:pos x="101" y="285"/>
                  </a:cxn>
                  <a:cxn ang="0">
                    <a:pos x="118" y="263"/>
                  </a:cxn>
                  <a:cxn ang="0">
                    <a:pos x="135" y="241"/>
                  </a:cxn>
                  <a:cxn ang="0">
                    <a:pos x="153" y="222"/>
                  </a:cxn>
                  <a:cxn ang="0">
                    <a:pos x="171" y="202"/>
                  </a:cxn>
                  <a:cxn ang="0">
                    <a:pos x="191" y="183"/>
                  </a:cxn>
                  <a:cxn ang="0">
                    <a:pos x="212" y="166"/>
                  </a:cxn>
                  <a:cxn ang="0">
                    <a:pos x="233" y="147"/>
                  </a:cxn>
                  <a:cxn ang="0">
                    <a:pos x="254" y="132"/>
                  </a:cxn>
                  <a:cxn ang="0">
                    <a:pos x="276" y="117"/>
                  </a:cxn>
                  <a:cxn ang="0">
                    <a:pos x="299" y="101"/>
                  </a:cxn>
                  <a:cxn ang="0">
                    <a:pos x="321" y="89"/>
                  </a:cxn>
                  <a:cxn ang="0">
                    <a:pos x="345" y="76"/>
                  </a:cxn>
                  <a:cxn ang="0">
                    <a:pos x="370" y="63"/>
                  </a:cxn>
                  <a:cxn ang="0">
                    <a:pos x="394" y="53"/>
                  </a:cxn>
                  <a:cxn ang="0">
                    <a:pos x="421" y="44"/>
                  </a:cxn>
                  <a:cxn ang="0">
                    <a:pos x="446" y="34"/>
                  </a:cxn>
                  <a:cxn ang="0">
                    <a:pos x="473" y="27"/>
                  </a:cxn>
                  <a:cxn ang="0">
                    <a:pos x="500" y="20"/>
                  </a:cxn>
                  <a:cxn ang="0">
                    <a:pos x="526" y="13"/>
                  </a:cxn>
                  <a:cxn ang="0">
                    <a:pos x="554" y="9"/>
                  </a:cxn>
                  <a:cxn ang="0">
                    <a:pos x="582" y="4"/>
                  </a:cxn>
                  <a:cxn ang="0">
                    <a:pos x="611" y="2"/>
                  </a:cxn>
                  <a:cxn ang="0">
                    <a:pos x="639" y="0"/>
                  </a:cxn>
                  <a:cxn ang="0">
                    <a:pos x="668" y="0"/>
                  </a:cxn>
                  <a:cxn ang="0">
                    <a:pos x="668" y="702"/>
                  </a:cxn>
                </a:cxnLst>
                <a:rect l="0" t="0" r="r" b="b"/>
                <a:pathLst>
                  <a:path w="668" h="702">
                    <a:moveTo>
                      <a:pt x="668" y="702"/>
                    </a:moveTo>
                    <a:lnTo>
                      <a:pt x="0" y="484"/>
                    </a:lnTo>
                    <a:lnTo>
                      <a:pt x="0" y="484"/>
                    </a:lnTo>
                    <a:lnTo>
                      <a:pt x="10" y="458"/>
                    </a:lnTo>
                    <a:lnTo>
                      <a:pt x="20" y="431"/>
                    </a:lnTo>
                    <a:lnTo>
                      <a:pt x="31" y="404"/>
                    </a:lnTo>
                    <a:lnTo>
                      <a:pt x="43" y="379"/>
                    </a:lnTo>
                    <a:lnTo>
                      <a:pt x="57" y="355"/>
                    </a:lnTo>
                    <a:lnTo>
                      <a:pt x="71" y="330"/>
                    </a:lnTo>
                    <a:lnTo>
                      <a:pt x="86" y="307"/>
                    </a:lnTo>
                    <a:lnTo>
                      <a:pt x="101" y="285"/>
                    </a:lnTo>
                    <a:lnTo>
                      <a:pt x="118" y="263"/>
                    </a:lnTo>
                    <a:lnTo>
                      <a:pt x="135" y="241"/>
                    </a:lnTo>
                    <a:lnTo>
                      <a:pt x="153" y="222"/>
                    </a:lnTo>
                    <a:lnTo>
                      <a:pt x="171" y="202"/>
                    </a:lnTo>
                    <a:lnTo>
                      <a:pt x="191" y="183"/>
                    </a:lnTo>
                    <a:lnTo>
                      <a:pt x="212" y="166"/>
                    </a:lnTo>
                    <a:lnTo>
                      <a:pt x="233" y="147"/>
                    </a:lnTo>
                    <a:lnTo>
                      <a:pt x="254" y="132"/>
                    </a:lnTo>
                    <a:lnTo>
                      <a:pt x="276" y="117"/>
                    </a:lnTo>
                    <a:lnTo>
                      <a:pt x="299" y="101"/>
                    </a:lnTo>
                    <a:lnTo>
                      <a:pt x="321" y="89"/>
                    </a:lnTo>
                    <a:lnTo>
                      <a:pt x="345" y="76"/>
                    </a:lnTo>
                    <a:lnTo>
                      <a:pt x="370" y="63"/>
                    </a:lnTo>
                    <a:lnTo>
                      <a:pt x="394" y="53"/>
                    </a:lnTo>
                    <a:lnTo>
                      <a:pt x="421" y="44"/>
                    </a:lnTo>
                    <a:lnTo>
                      <a:pt x="446" y="34"/>
                    </a:lnTo>
                    <a:lnTo>
                      <a:pt x="473" y="27"/>
                    </a:lnTo>
                    <a:lnTo>
                      <a:pt x="500" y="20"/>
                    </a:lnTo>
                    <a:lnTo>
                      <a:pt x="526" y="13"/>
                    </a:lnTo>
                    <a:lnTo>
                      <a:pt x="554" y="9"/>
                    </a:lnTo>
                    <a:lnTo>
                      <a:pt x="582" y="4"/>
                    </a:lnTo>
                    <a:lnTo>
                      <a:pt x="611" y="2"/>
                    </a:lnTo>
                    <a:lnTo>
                      <a:pt x="639" y="0"/>
                    </a:lnTo>
                    <a:lnTo>
                      <a:pt x="668" y="0"/>
                    </a:lnTo>
                    <a:lnTo>
                      <a:pt x="668" y="702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35">
                <a:extLst>
                  <a:ext uri="{FF2B5EF4-FFF2-40B4-BE49-F238E27FC236}">
                    <a16:creationId xmlns:a16="http://schemas.microsoft.com/office/drawing/2014/main" id="{C1948B17-AC81-0E46-A3BC-A4D311DEE1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5150" y="2482851"/>
                <a:ext cx="2228850" cy="2227263"/>
              </a:xfrm>
              <a:custGeom>
                <a:avLst/>
                <a:gdLst/>
                <a:ahLst/>
                <a:cxnLst>
                  <a:cxn ang="0">
                    <a:pos x="702" y="0"/>
                  </a:cxn>
                  <a:cxn ang="0">
                    <a:pos x="739" y="0"/>
                  </a:cxn>
                  <a:cxn ang="0">
                    <a:pos x="809" y="7"/>
                  </a:cxn>
                  <a:cxn ang="0">
                    <a:pos x="878" y="21"/>
                  </a:cxn>
                  <a:cxn ang="0">
                    <a:pos x="944" y="42"/>
                  </a:cxn>
                  <a:cxn ang="0">
                    <a:pos x="1007" y="68"/>
                  </a:cxn>
                  <a:cxn ang="0">
                    <a:pos x="1067" y="101"/>
                  </a:cxn>
                  <a:cxn ang="0">
                    <a:pos x="1122" y="139"/>
                  </a:cxn>
                  <a:cxn ang="0">
                    <a:pos x="1175" y="181"/>
                  </a:cxn>
                  <a:cxn ang="0">
                    <a:pos x="1221" y="228"/>
                  </a:cxn>
                  <a:cxn ang="0">
                    <a:pos x="1265" y="280"/>
                  </a:cxn>
                  <a:cxn ang="0">
                    <a:pos x="1303" y="336"/>
                  </a:cxn>
                  <a:cxn ang="0">
                    <a:pos x="1335" y="397"/>
                  </a:cxn>
                  <a:cxn ang="0">
                    <a:pos x="1362" y="460"/>
                  </a:cxn>
                  <a:cxn ang="0">
                    <a:pos x="1383" y="526"/>
                  </a:cxn>
                  <a:cxn ang="0">
                    <a:pos x="1397" y="595"/>
                  </a:cxn>
                  <a:cxn ang="0">
                    <a:pos x="1404" y="665"/>
                  </a:cxn>
                  <a:cxn ang="0">
                    <a:pos x="1404" y="701"/>
                  </a:cxn>
                  <a:cxn ang="0">
                    <a:pos x="1401" y="773"/>
                  </a:cxn>
                  <a:cxn ang="0">
                    <a:pos x="1390" y="843"/>
                  </a:cxn>
                  <a:cxn ang="0">
                    <a:pos x="1373" y="909"/>
                  </a:cxn>
                  <a:cxn ang="0">
                    <a:pos x="1349" y="973"/>
                  </a:cxn>
                  <a:cxn ang="0">
                    <a:pos x="1320" y="1035"/>
                  </a:cxn>
                  <a:cxn ang="0">
                    <a:pos x="1285" y="1093"/>
                  </a:cxn>
                  <a:cxn ang="0">
                    <a:pos x="1244" y="1147"/>
                  </a:cxn>
                  <a:cxn ang="0">
                    <a:pos x="1199" y="1197"/>
                  </a:cxn>
                  <a:cxn ang="0">
                    <a:pos x="1148" y="1243"/>
                  </a:cxn>
                  <a:cxn ang="0">
                    <a:pos x="1095" y="1284"/>
                  </a:cxn>
                  <a:cxn ang="0">
                    <a:pos x="1038" y="1319"/>
                  </a:cxn>
                  <a:cxn ang="0">
                    <a:pos x="976" y="1348"/>
                  </a:cxn>
                  <a:cxn ang="0">
                    <a:pos x="911" y="1371"/>
                  </a:cxn>
                  <a:cxn ang="0">
                    <a:pos x="844" y="1389"/>
                  </a:cxn>
                  <a:cxn ang="0">
                    <a:pos x="774" y="1399"/>
                  </a:cxn>
                  <a:cxn ang="0">
                    <a:pos x="702" y="1403"/>
                  </a:cxn>
                  <a:cxn ang="0">
                    <a:pos x="666" y="1401"/>
                  </a:cxn>
                  <a:cxn ang="0">
                    <a:pos x="595" y="1394"/>
                  </a:cxn>
                  <a:cxn ang="0">
                    <a:pos x="527" y="1380"/>
                  </a:cxn>
                  <a:cxn ang="0">
                    <a:pos x="461" y="1361"/>
                  </a:cxn>
                  <a:cxn ang="0">
                    <a:pos x="397" y="1334"/>
                  </a:cxn>
                  <a:cxn ang="0">
                    <a:pos x="338" y="1302"/>
                  </a:cxn>
                  <a:cxn ang="0">
                    <a:pos x="282" y="1264"/>
                  </a:cxn>
                  <a:cxn ang="0">
                    <a:pos x="230" y="1220"/>
                  </a:cxn>
                  <a:cxn ang="0">
                    <a:pos x="183" y="1173"/>
                  </a:cxn>
                  <a:cxn ang="0">
                    <a:pos x="139" y="1121"/>
                  </a:cxn>
                  <a:cxn ang="0">
                    <a:pos x="101" y="1065"/>
                  </a:cxn>
                  <a:cxn ang="0">
                    <a:pos x="69" y="1006"/>
                  </a:cxn>
                  <a:cxn ang="0">
                    <a:pos x="42" y="943"/>
                  </a:cxn>
                  <a:cxn ang="0">
                    <a:pos x="23" y="877"/>
                  </a:cxn>
                  <a:cxn ang="0">
                    <a:pos x="9" y="808"/>
                  </a:cxn>
                  <a:cxn ang="0">
                    <a:pos x="2" y="736"/>
                  </a:cxn>
                  <a:cxn ang="0">
                    <a:pos x="0" y="701"/>
                  </a:cxn>
                  <a:cxn ang="0">
                    <a:pos x="2" y="645"/>
                  </a:cxn>
                  <a:cxn ang="0">
                    <a:pos x="9" y="590"/>
                  </a:cxn>
                  <a:cxn ang="0">
                    <a:pos x="18" y="538"/>
                  </a:cxn>
                  <a:cxn ang="0">
                    <a:pos x="34" y="484"/>
                  </a:cxn>
                </a:cxnLst>
                <a:rect l="0" t="0" r="r" b="b"/>
                <a:pathLst>
                  <a:path w="1404" h="1403">
                    <a:moveTo>
                      <a:pt x="702" y="701"/>
                    </a:moveTo>
                    <a:lnTo>
                      <a:pt x="702" y="0"/>
                    </a:lnTo>
                    <a:lnTo>
                      <a:pt x="702" y="0"/>
                    </a:lnTo>
                    <a:lnTo>
                      <a:pt x="739" y="0"/>
                    </a:lnTo>
                    <a:lnTo>
                      <a:pt x="774" y="2"/>
                    </a:lnTo>
                    <a:lnTo>
                      <a:pt x="809" y="7"/>
                    </a:lnTo>
                    <a:lnTo>
                      <a:pt x="844" y="14"/>
                    </a:lnTo>
                    <a:lnTo>
                      <a:pt x="878" y="21"/>
                    </a:lnTo>
                    <a:lnTo>
                      <a:pt x="911" y="30"/>
                    </a:lnTo>
                    <a:lnTo>
                      <a:pt x="944" y="42"/>
                    </a:lnTo>
                    <a:lnTo>
                      <a:pt x="976" y="54"/>
                    </a:lnTo>
                    <a:lnTo>
                      <a:pt x="1007" y="68"/>
                    </a:lnTo>
                    <a:lnTo>
                      <a:pt x="1038" y="84"/>
                    </a:lnTo>
                    <a:lnTo>
                      <a:pt x="1067" y="101"/>
                    </a:lnTo>
                    <a:lnTo>
                      <a:pt x="1095" y="119"/>
                    </a:lnTo>
                    <a:lnTo>
                      <a:pt x="1122" y="139"/>
                    </a:lnTo>
                    <a:lnTo>
                      <a:pt x="1148" y="160"/>
                    </a:lnTo>
                    <a:lnTo>
                      <a:pt x="1175" y="181"/>
                    </a:lnTo>
                    <a:lnTo>
                      <a:pt x="1199" y="204"/>
                    </a:lnTo>
                    <a:lnTo>
                      <a:pt x="1221" y="228"/>
                    </a:lnTo>
                    <a:lnTo>
                      <a:pt x="1244" y="255"/>
                    </a:lnTo>
                    <a:lnTo>
                      <a:pt x="1265" y="280"/>
                    </a:lnTo>
                    <a:lnTo>
                      <a:pt x="1285" y="308"/>
                    </a:lnTo>
                    <a:lnTo>
                      <a:pt x="1303" y="336"/>
                    </a:lnTo>
                    <a:lnTo>
                      <a:pt x="1320" y="366"/>
                    </a:lnTo>
                    <a:lnTo>
                      <a:pt x="1335" y="397"/>
                    </a:lnTo>
                    <a:lnTo>
                      <a:pt x="1349" y="428"/>
                    </a:lnTo>
                    <a:lnTo>
                      <a:pt x="1362" y="460"/>
                    </a:lnTo>
                    <a:lnTo>
                      <a:pt x="1373" y="492"/>
                    </a:lnTo>
                    <a:lnTo>
                      <a:pt x="1383" y="526"/>
                    </a:lnTo>
                    <a:lnTo>
                      <a:pt x="1390" y="560"/>
                    </a:lnTo>
                    <a:lnTo>
                      <a:pt x="1397" y="595"/>
                    </a:lnTo>
                    <a:lnTo>
                      <a:pt x="1401" y="630"/>
                    </a:lnTo>
                    <a:lnTo>
                      <a:pt x="1404" y="665"/>
                    </a:lnTo>
                    <a:lnTo>
                      <a:pt x="1404" y="701"/>
                    </a:lnTo>
                    <a:lnTo>
                      <a:pt x="1404" y="701"/>
                    </a:lnTo>
                    <a:lnTo>
                      <a:pt x="1404" y="736"/>
                    </a:lnTo>
                    <a:lnTo>
                      <a:pt x="1401" y="773"/>
                    </a:lnTo>
                    <a:lnTo>
                      <a:pt x="1397" y="808"/>
                    </a:lnTo>
                    <a:lnTo>
                      <a:pt x="1390" y="843"/>
                    </a:lnTo>
                    <a:lnTo>
                      <a:pt x="1383" y="877"/>
                    </a:lnTo>
                    <a:lnTo>
                      <a:pt x="1373" y="909"/>
                    </a:lnTo>
                    <a:lnTo>
                      <a:pt x="1362" y="943"/>
                    </a:lnTo>
                    <a:lnTo>
                      <a:pt x="1349" y="973"/>
                    </a:lnTo>
                    <a:lnTo>
                      <a:pt x="1335" y="1006"/>
                    </a:lnTo>
                    <a:lnTo>
                      <a:pt x="1320" y="1035"/>
                    </a:lnTo>
                    <a:lnTo>
                      <a:pt x="1303" y="1065"/>
                    </a:lnTo>
                    <a:lnTo>
                      <a:pt x="1285" y="1093"/>
                    </a:lnTo>
                    <a:lnTo>
                      <a:pt x="1265" y="1121"/>
                    </a:lnTo>
                    <a:lnTo>
                      <a:pt x="1244" y="1147"/>
                    </a:lnTo>
                    <a:lnTo>
                      <a:pt x="1221" y="1173"/>
                    </a:lnTo>
                    <a:lnTo>
                      <a:pt x="1199" y="1197"/>
                    </a:lnTo>
                    <a:lnTo>
                      <a:pt x="1175" y="1220"/>
                    </a:lnTo>
                    <a:lnTo>
                      <a:pt x="1148" y="1243"/>
                    </a:lnTo>
                    <a:lnTo>
                      <a:pt x="1122" y="1264"/>
                    </a:lnTo>
                    <a:lnTo>
                      <a:pt x="1095" y="1284"/>
                    </a:lnTo>
                    <a:lnTo>
                      <a:pt x="1067" y="1302"/>
                    </a:lnTo>
                    <a:lnTo>
                      <a:pt x="1038" y="1319"/>
                    </a:lnTo>
                    <a:lnTo>
                      <a:pt x="1007" y="1334"/>
                    </a:lnTo>
                    <a:lnTo>
                      <a:pt x="976" y="1348"/>
                    </a:lnTo>
                    <a:lnTo>
                      <a:pt x="944" y="1361"/>
                    </a:lnTo>
                    <a:lnTo>
                      <a:pt x="911" y="1371"/>
                    </a:lnTo>
                    <a:lnTo>
                      <a:pt x="878" y="1380"/>
                    </a:lnTo>
                    <a:lnTo>
                      <a:pt x="844" y="1389"/>
                    </a:lnTo>
                    <a:lnTo>
                      <a:pt x="809" y="1394"/>
                    </a:lnTo>
                    <a:lnTo>
                      <a:pt x="774" y="1399"/>
                    </a:lnTo>
                    <a:lnTo>
                      <a:pt x="739" y="1401"/>
                    </a:lnTo>
                    <a:lnTo>
                      <a:pt x="702" y="1403"/>
                    </a:lnTo>
                    <a:lnTo>
                      <a:pt x="702" y="1403"/>
                    </a:lnTo>
                    <a:lnTo>
                      <a:pt x="666" y="1401"/>
                    </a:lnTo>
                    <a:lnTo>
                      <a:pt x="630" y="1399"/>
                    </a:lnTo>
                    <a:lnTo>
                      <a:pt x="595" y="1394"/>
                    </a:lnTo>
                    <a:lnTo>
                      <a:pt x="560" y="1389"/>
                    </a:lnTo>
                    <a:lnTo>
                      <a:pt x="527" y="1380"/>
                    </a:lnTo>
                    <a:lnTo>
                      <a:pt x="493" y="1371"/>
                    </a:lnTo>
                    <a:lnTo>
                      <a:pt x="461" y="1361"/>
                    </a:lnTo>
                    <a:lnTo>
                      <a:pt x="428" y="1348"/>
                    </a:lnTo>
                    <a:lnTo>
                      <a:pt x="397" y="1334"/>
                    </a:lnTo>
                    <a:lnTo>
                      <a:pt x="368" y="1319"/>
                    </a:lnTo>
                    <a:lnTo>
                      <a:pt x="338" y="1302"/>
                    </a:lnTo>
                    <a:lnTo>
                      <a:pt x="310" y="1284"/>
                    </a:lnTo>
                    <a:lnTo>
                      <a:pt x="282" y="1264"/>
                    </a:lnTo>
                    <a:lnTo>
                      <a:pt x="256" y="1243"/>
                    </a:lnTo>
                    <a:lnTo>
                      <a:pt x="230" y="1220"/>
                    </a:lnTo>
                    <a:lnTo>
                      <a:pt x="205" y="1197"/>
                    </a:lnTo>
                    <a:lnTo>
                      <a:pt x="183" y="1173"/>
                    </a:lnTo>
                    <a:lnTo>
                      <a:pt x="160" y="1147"/>
                    </a:lnTo>
                    <a:lnTo>
                      <a:pt x="139" y="1121"/>
                    </a:lnTo>
                    <a:lnTo>
                      <a:pt x="119" y="1093"/>
                    </a:lnTo>
                    <a:lnTo>
                      <a:pt x="101" y="1065"/>
                    </a:lnTo>
                    <a:lnTo>
                      <a:pt x="84" y="1035"/>
                    </a:lnTo>
                    <a:lnTo>
                      <a:pt x="69" y="1006"/>
                    </a:lnTo>
                    <a:lnTo>
                      <a:pt x="55" y="973"/>
                    </a:lnTo>
                    <a:lnTo>
                      <a:pt x="42" y="943"/>
                    </a:lnTo>
                    <a:lnTo>
                      <a:pt x="31" y="909"/>
                    </a:lnTo>
                    <a:lnTo>
                      <a:pt x="23" y="877"/>
                    </a:lnTo>
                    <a:lnTo>
                      <a:pt x="14" y="843"/>
                    </a:lnTo>
                    <a:lnTo>
                      <a:pt x="9" y="808"/>
                    </a:lnTo>
                    <a:lnTo>
                      <a:pt x="4" y="773"/>
                    </a:lnTo>
                    <a:lnTo>
                      <a:pt x="2" y="736"/>
                    </a:lnTo>
                    <a:lnTo>
                      <a:pt x="0" y="701"/>
                    </a:lnTo>
                    <a:lnTo>
                      <a:pt x="0" y="701"/>
                    </a:lnTo>
                    <a:lnTo>
                      <a:pt x="0" y="672"/>
                    </a:lnTo>
                    <a:lnTo>
                      <a:pt x="2" y="645"/>
                    </a:lnTo>
                    <a:lnTo>
                      <a:pt x="4" y="617"/>
                    </a:lnTo>
                    <a:lnTo>
                      <a:pt x="9" y="590"/>
                    </a:lnTo>
                    <a:lnTo>
                      <a:pt x="13" y="565"/>
                    </a:lnTo>
                    <a:lnTo>
                      <a:pt x="18" y="538"/>
                    </a:lnTo>
                    <a:lnTo>
                      <a:pt x="27" y="512"/>
                    </a:lnTo>
                    <a:lnTo>
                      <a:pt x="34" y="484"/>
                    </a:lnTo>
                    <a:lnTo>
                      <a:pt x="702" y="701"/>
                    </a:lnTo>
                    <a:close/>
                  </a:path>
                </a:pathLst>
              </a:custGeom>
              <a:solidFill>
                <a:srgbClr val="CD28A5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30" name="Rectangle 70">
              <a:extLst>
                <a:ext uri="{FF2B5EF4-FFF2-40B4-BE49-F238E27FC236}">
                  <a16:creationId xmlns:a16="http://schemas.microsoft.com/office/drawing/2014/main" id="{83B13E33-DF00-7843-9166-E28AC550AD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746573" y="5185716"/>
              <a:ext cx="1148225" cy="9329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18288"/>
            <a:lstStyle/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sz="4000" b="1" dirty="0">
                  <a:solidFill>
                    <a:srgbClr val="CD28A5"/>
                  </a:solidFill>
                  <a:latin typeface="Arial Narrow" pitchFamily="34" charset="0"/>
                </a:rPr>
                <a:t>24%</a:t>
              </a:r>
            </a:p>
            <a:p>
              <a:pPr>
                <a:lnSpc>
                  <a:spcPct val="85000"/>
                </a:lnSpc>
                <a:spcBef>
                  <a:spcPts val="200"/>
                </a:spcBef>
              </a:pPr>
              <a:r>
                <a:rPr lang="en-US" sz="1400" b="1" dirty="0">
                  <a:solidFill>
                    <a:srgbClr val="CD28A5"/>
                  </a:solidFill>
                  <a:latin typeface="Arial Narrow" pitchFamily="34" charset="0"/>
                </a:rPr>
                <a:t>On validation set</a:t>
              </a:r>
            </a:p>
          </p:txBody>
        </p:sp>
        <p:sp>
          <p:nvSpPr>
            <p:cNvPr id="31" name="Rectangle 70">
              <a:extLst>
                <a:ext uri="{FF2B5EF4-FFF2-40B4-BE49-F238E27FC236}">
                  <a16:creationId xmlns:a16="http://schemas.microsoft.com/office/drawing/2014/main" id="{73C80B99-E5DD-304E-BA7F-C9790F5DAA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94797" y="5042187"/>
              <a:ext cx="1580061" cy="12199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lIns="45720" tIns="18288" rIns="27432" bIns="18288"/>
            <a:lstStyle/>
            <a:p>
              <a:pPr algn="r">
                <a:lnSpc>
                  <a:spcPct val="85000"/>
                </a:lnSpc>
                <a:spcBef>
                  <a:spcPts val="200"/>
                </a:spcBef>
              </a:pPr>
              <a:r>
                <a:rPr lang="en-US" sz="2000" b="1" dirty="0">
                  <a:solidFill>
                    <a:srgbClr val="CD28A5"/>
                  </a:solidFill>
                  <a:latin typeface="Arial Narrow" pitchFamily="34" charset="0"/>
                </a:rPr>
                <a:t>25% Variance Coverage on training data</a:t>
              </a:r>
            </a:p>
            <a:p>
              <a:pPr algn="r">
                <a:lnSpc>
                  <a:spcPct val="85000"/>
                </a:lnSpc>
                <a:spcBef>
                  <a:spcPts val="200"/>
                </a:spcBef>
              </a:pPr>
              <a:r>
                <a:rPr lang="en-US" sz="2000" b="1" dirty="0">
                  <a:solidFill>
                    <a:srgbClr val="CD28A5"/>
                  </a:solidFill>
                  <a:latin typeface="Arial Narrow" pitchFamily="34" charset="0"/>
                </a:rPr>
                <a:t>Still very Low</a:t>
              </a:r>
              <a:endParaRPr lang="en-US" sz="1600" dirty="0">
                <a:solidFill>
                  <a:srgbClr val="CD28A5"/>
                </a:solidFill>
                <a:latin typeface="Arial Narrow" pitchFamily="112" charset="0"/>
              </a:endParaRPr>
            </a:p>
          </p:txBody>
        </p:sp>
      </p:grpSp>
      <p:grpSp>
        <p:nvGrpSpPr>
          <p:cNvPr id="36" name="Group 35" descr="Blue shapes group.">
            <a:extLst>
              <a:ext uri="{FF2B5EF4-FFF2-40B4-BE49-F238E27FC236}">
                <a16:creationId xmlns:a16="http://schemas.microsoft.com/office/drawing/2014/main" id="{6FE98C83-BAAB-5D47-B0C6-587141D4CF3F}"/>
              </a:ext>
            </a:extLst>
          </p:cNvPr>
          <p:cNvGrpSpPr/>
          <p:nvPr/>
        </p:nvGrpSpPr>
        <p:grpSpPr>
          <a:xfrm>
            <a:off x="904086" y="1054100"/>
            <a:ext cx="5191914" cy="5138214"/>
            <a:chOff x="928989" y="1295400"/>
            <a:chExt cx="5191914" cy="5138214"/>
          </a:xfrm>
        </p:grpSpPr>
        <p:grpSp>
          <p:nvGrpSpPr>
            <p:cNvPr id="37" name="Group 36" descr="Blue group.">
              <a:extLst>
                <a:ext uri="{FF2B5EF4-FFF2-40B4-BE49-F238E27FC236}">
                  <a16:creationId xmlns:a16="http://schemas.microsoft.com/office/drawing/2014/main" id="{38857363-B2C0-9A43-B2F0-6098BF9A1455}"/>
                </a:ext>
              </a:extLst>
            </p:cNvPr>
            <p:cNvGrpSpPr/>
            <p:nvPr/>
          </p:nvGrpSpPr>
          <p:grpSpPr>
            <a:xfrm>
              <a:off x="928989" y="1295400"/>
              <a:ext cx="5182652" cy="5138214"/>
              <a:chOff x="928989" y="1295400"/>
              <a:chExt cx="5182652" cy="5138214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2458B4B-56AE-3649-949C-E60AC8CF7C85}"/>
                  </a:ext>
                </a:extLst>
              </p:cNvPr>
              <p:cNvSpPr txBox="1"/>
              <p:nvPr/>
            </p:nvSpPr>
            <p:spPr>
              <a:xfrm>
                <a:off x="2205981" y="1368123"/>
                <a:ext cx="340174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2800" dirty="0">
                    <a:solidFill>
                      <a:srgbClr val="2E76D4"/>
                    </a:solidFill>
                    <a:latin typeface="Arial"/>
                    <a:cs typeface="Arial"/>
                  </a:rPr>
                  <a:t>Inspection Data</a:t>
                </a:r>
              </a:p>
            </p:txBody>
          </p:sp>
          <p:grpSp>
            <p:nvGrpSpPr>
              <p:cNvPr id="40" name="Group 39" descr="Male Half Icon">
                <a:extLst>
                  <a:ext uri="{FF2B5EF4-FFF2-40B4-BE49-F238E27FC236}">
                    <a16:creationId xmlns:a16="http://schemas.microsoft.com/office/drawing/2014/main" id="{26D9B04A-91F6-914D-8F34-B545A9BE582D}"/>
                  </a:ext>
                </a:extLst>
              </p:cNvPr>
              <p:cNvGrpSpPr/>
              <p:nvPr/>
            </p:nvGrpSpPr>
            <p:grpSpPr>
              <a:xfrm>
                <a:off x="5103812" y="1295400"/>
                <a:ext cx="1007829" cy="5138214"/>
                <a:chOff x="5065712" y="990600"/>
                <a:chExt cx="1007829" cy="5138214"/>
              </a:xfrm>
            </p:grpSpPr>
            <p:sp>
              <p:nvSpPr>
                <p:cNvPr id="58" name="Freeform 16">
                  <a:extLst>
                    <a:ext uri="{FF2B5EF4-FFF2-40B4-BE49-F238E27FC236}">
                      <a16:creationId xmlns:a16="http://schemas.microsoft.com/office/drawing/2014/main" id="{1899629E-CA9D-0B4F-8A64-5904594A2DA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065712" y="1905001"/>
                  <a:ext cx="1007829" cy="4223813"/>
                </a:xfrm>
                <a:custGeom>
                  <a:avLst/>
                  <a:gdLst>
                    <a:gd name="T0" fmla="*/ 10 w 41"/>
                    <a:gd name="T1" fmla="*/ 4 h 173"/>
                    <a:gd name="T2" fmla="*/ 40 w 41"/>
                    <a:gd name="T3" fmla="*/ 1 h 173"/>
                    <a:gd name="T4" fmla="*/ 41 w 41"/>
                    <a:gd name="T5" fmla="*/ 81 h 173"/>
                    <a:gd name="T6" fmla="*/ 38 w 41"/>
                    <a:gd name="T7" fmla="*/ 84 h 173"/>
                    <a:gd name="T8" fmla="*/ 38 w 41"/>
                    <a:gd name="T9" fmla="*/ 162 h 173"/>
                    <a:gd name="T10" fmla="*/ 20 w 41"/>
                    <a:gd name="T11" fmla="*/ 165 h 173"/>
                    <a:gd name="T12" fmla="*/ 19 w 41"/>
                    <a:gd name="T13" fmla="*/ 155 h 173"/>
                    <a:gd name="T14" fmla="*/ 19 w 41"/>
                    <a:gd name="T15" fmla="*/ 28 h 173"/>
                    <a:gd name="T16" fmla="*/ 15 w 41"/>
                    <a:gd name="T17" fmla="*/ 28 h 173"/>
                    <a:gd name="T18" fmla="*/ 15 w 41"/>
                    <a:gd name="T19" fmla="*/ 74 h 173"/>
                    <a:gd name="T20" fmla="*/ 7 w 41"/>
                    <a:gd name="T21" fmla="*/ 83 h 173"/>
                    <a:gd name="T22" fmla="*/ 1 w 41"/>
                    <a:gd name="T23" fmla="*/ 76 h 173"/>
                    <a:gd name="T24" fmla="*/ 0 w 41"/>
                    <a:gd name="T25" fmla="*/ 22 h 173"/>
                    <a:gd name="T26" fmla="*/ 10 w 41"/>
                    <a:gd name="T27" fmla="*/ 4 h 1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1" h="173">
                      <a:moveTo>
                        <a:pt x="10" y="4"/>
                      </a:moveTo>
                      <a:cubicBezTo>
                        <a:pt x="19" y="0"/>
                        <a:pt x="30" y="1"/>
                        <a:pt x="40" y="1"/>
                      </a:cubicBezTo>
                      <a:cubicBezTo>
                        <a:pt x="41" y="27"/>
                        <a:pt x="40" y="54"/>
                        <a:pt x="41" y="81"/>
                      </a:cubicBezTo>
                      <a:cubicBezTo>
                        <a:pt x="40" y="82"/>
                        <a:pt x="39" y="84"/>
                        <a:pt x="38" y="84"/>
                      </a:cubicBezTo>
                      <a:cubicBezTo>
                        <a:pt x="38" y="110"/>
                        <a:pt x="38" y="136"/>
                        <a:pt x="38" y="162"/>
                      </a:cubicBezTo>
                      <a:cubicBezTo>
                        <a:pt x="38" y="171"/>
                        <a:pt x="23" y="173"/>
                        <a:pt x="20" y="165"/>
                      </a:cubicBezTo>
                      <a:cubicBezTo>
                        <a:pt x="19" y="162"/>
                        <a:pt x="19" y="158"/>
                        <a:pt x="19" y="155"/>
                      </a:cubicBezTo>
                      <a:cubicBezTo>
                        <a:pt x="19" y="113"/>
                        <a:pt x="19" y="71"/>
                        <a:pt x="19" y="28"/>
                      </a:cubicBezTo>
                      <a:cubicBezTo>
                        <a:pt x="18" y="28"/>
                        <a:pt x="16" y="28"/>
                        <a:pt x="15" y="28"/>
                      </a:cubicBezTo>
                      <a:cubicBezTo>
                        <a:pt x="15" y="44"/>
                        <a:pt x="15" y="59"/>
                        <a:pt x="15" y="74"/>
                      </a:cubicBezTo>
                      <a:cubicBezTo>
                        <a:pt x="15" y="79"/>
                        <a:pt x="12" y="84"/>
                        <a:pt x="7" y="83"/>
                      </a:cubicBezTo>
                      <a:cubicBezTo>
                        <a:pt x="3" y="84"/>
                        <a:pt x="0" y="80"/>
                        <a:pt x="1" y="76"/>
                      </a:cubicBezTo>
                      <a:cubicBezTo>
                        <a:pt x="0" y="58"/>
                        <a:pt x="0" y="40"/>
                        <a:pt x="0" y="22"/>
                      </a:cubicBezTo>
                      <a:cubicBezTo>
                        <a:pt x="0" y="15"/>
                        <a:pt x="3" y="7"/>
                        <a:pt x="10" y="4"/>
                      </a:cubicBezTo>
                      <a:close/>
                    </a:path>
                  </a:pathLst>
                </a:custGeom>
                <a:solidFill>
                  <a:srgbClr val="2E76D4"/>
                </a:solidFill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9" name="Oval 17">
                  <a:extLst>
                    <a:ext uri="{FF2B5EF4-FFF2-40B4-BE49-F238E27FC236}">
                      <a16:creationId xmlns:a16="http://schemas.microsoft.com/office/drawing/2014/main" id="{3391507E-D319-7746-B7D2-BBA5EC5E88D8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/>
              </p:nvSpPr>
              <p:spPr bwMode="auto">
                <a:xfrm>
                  <a:off x="5575300" y="990600"/>
                  <a:ext cx="431800" cy="838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1800" h="838200">
                      <a:moveTo>
                        <a:pt x="419100" y="0"/>
                      </a:moveTo>
                      <a:lnTo>
                        <a:pt x="431800" y="1280"/>
                      </a:lnTo>
                      <a:lnTo>
                        <a:pt x="431800" y="836920"/>
                      </a:lnTo>
                      <a:lnTo>
                        <a:pt x="419100" y="838200"/>
                      </a:lnTo>
                      <a:cubicBezTo>
                        <a:pt x="187637" y="838200"/>
                        <a:pt x="0" y="650563"/>
                        <a:pt x="0" y="419100"/>
                      </a:cubicBezTo>
                      <a:cubicBezTo>
                        <a:pt x="0" y="187637"/>
                        <a:pt x="187637" y="0"/>
                        <a:pt x="419100" y="0"/>
                      </a:cubicBezTo>
                      <a:close/>
                    </a:path>
                  </a:pathLst>
                </a:custGeom>
                <a:solidFill>
                  <a:srgbClr val="2E76D4"/>
                </a:solidFill>
                <a:ln w="9525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l" defTabSz="914400" rtl="0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en-US" sz="2400" b="0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Times" pitchFamily="-97" charset="0"/>
                  </a:endParaRPr>
                </a:p>
              </p:txBody>
            </p:sp>
          </p:grpSp>
          <p:sp>
            <p:nvSpPr>
              <p:cNvPr id="41" name="Freeform 12">
                <a:extLst>
                  <a:ext uri="{FF2B5EF4-FFF2-40B4-BE49-F238E27FC236}">
                    <a16:creationId xmlns:a16="http://schemas.microsoft.com/office/drawing/2014/main" id="{134AD1FD-6DC8-3A44-BF19-F9D3F5D7A8B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8989" y="2028098"/>
                <a:ext cx="798764" cy="574112"/>
              </a:xfrm>
              <a:custGeom>
                <a:avLst/>
                <a:gdLst>
                  <a:gd name="T0" fmla="*/ 446 w 448"/>
                  <a:gd name="T1" fmla="*/ 296 h 322"/>
                  <a:gd name="T2" fmla="*/ 421 w 448"/>
                  <a:gd name="T3" fmla="*/ 245 h 322"/>
                  <a:gd name="T4" fmla="*/ 415 w 448"/>
                  <a:gd name="T5" fmla="*/ 235 h 322"/>
                  <a:gd name="T6" fmla="*/ 418 w 448"/>
                  <a:gd name="T7" fmla="*/ 227 h 322"/>
                  <a:gd name="T8" fmla="*/ 418 w 448"/>
                  <a:gd name="T9" fmla="*/ 10 h 322"/>
                  <a:gd name="T10" fmla="*/ 408 w 448"/>
                  <a:gd name="T11" fmla="*/ 0 h 322"/>
                  <a:gd name="T12" fmla="*/ 43 w 448"/>
                  <a:gd name="T13" fmla="*/ 0 h 322"/>
                  <a:gd name="T14" fmla="*/ 33 w 448"/>
                  <a:gd name="T15" fmla="*/ 10 h 322"/>
                  <a:gd name="T16" fmla="*/ 33 w 448"/>
                  <a:gd name="T17" fmla="*/ 227 h 322"/>
                  <a:gd name="T18" fmla="*/ 36 w 448"/>
                  <a:gd name="T19" fmla="*/ 236 h 322"/>
                  <a:gd name="T20" fmla="*/ 28 w 448"/>
                  <a:gd name="T21" fmla="*/ 246 h 322"/>
                  <a:gd name="T22" fmla="*/ 1 w 448"/>
                  <a:gd name="T23" fmla="*/ 296 h 322"/>
                  <a:gd name="T24" fmla="*/ 3 w 448"/>
                  <a:gd name="T25" fmla="*/ 315 h 322"/>
                  <a:gd name="T26" fmla="*/ 4 w 448"/>
                  <a:gd name="T27" fmla="*/ 316 h 322"/>
                  <a:gd name="T28" fmla="*/ 9 w 448"/>
                  <a:gd name="T29" fmla="*/ 321 h 322"/>
                  <a:gd name="T30" fmla="*/ 62 w 448"/>
                  <a:gd name="T31" fmla="*/ 321 h 322"/>
                  <a:gd name="T32" fmla="*/ 440 w 448"/>
                  <a:gd name="T33" fmla="*/ 321 h 322"/>
                  <a:gd name="T34" fmla="*/ 441 w 448"/>
                  <a:gd name="T35" fmla="*/ 321 h 322"/>
                  <a:gd name="T36" fmla="*/ 444 w 448"/>
                  <a:gd name="T37" fmla="*/ 319 h 322"/>
                  <a:gd name="T38" fmla="*/ 447 w 448"/>
                  <a:gd name="T39" fmla="*/ 314 h 322"/>
                  <a:gd name="T40" fmla="*/ 446 w 448"/>
                  <a:gd name="T41" fmla="*/ 296 h 322"/>
                  <a:gd name="T42" fmla="*/ 390 w 448"/>
                  <a:gd name="T43" fmla="*/ 38 h 322"/>
                  <a:gd name="T44" fmla="*/ 390 w 448"/>
                  <a:gd name="T45" fmla="*/ 212 h 322"/>
                  <a:gd name="T46" fmla="*/ 381 w 448"/>
                  <a:gd name="T47" fmla="*/ 221 h 322"/>
                  <a:gd name="T48" fmla="*/ 380 w 448"/>
                  <a:gd name="T49" fmla="*/ 221 h 322"/>
                  <a:gd name="T50" fmla="*/ 313 w 448"/>
                  <a:gd name="T51" fmla="*/ 221 h 322"/>
                  <a:gd name="T52" fmla="*/ 112 w 448"/>
                  <a:gd name="T53" fmla="*/ 221 h 322"/>
                  <a:gd name="T54" fmla="*/ 89 w 448"/>
                  <a:gd name="T55" fmla="*/ 221 h 322"/>
                  <a:gd name="T56" fmla="*/ 70 w 448"/>
                  <a:gd name="T57" fmla="*/ 221 h 322"/>
                  <a:gd name="T58" fmla="*/ 64 w 448"/>
                  <a:gd name="T59" fmla="*/ 219 h 322"/>
                  <a:gd name="T60" fmla="*/ 62 w 448"/>
                  <a:gd name="T61" fmla="*/ 216 h 322"/>
                  <a:gd name="T62" fmla="*/ 61 w 448"/>
                  <a:gd name="T63" fmla="*/ 212 h 322"/>
                  <a:gd name="T64" fmla="*/ 61 w 448"/>
                  <a:gd name="T65" fmla="*/ 201 h 322"/>
                  <a:gd name="T66" fmla="*/ 61 w 448"/>
                  <a:gd name="T67" fmla="*/ 195 h 322"/>
                  <a:gd name="T68" fmla="*/ 61 w 448"/>
                  <a:gd name="T69" fmla="*/ 195 h 322"/>
                  <a:gd name="T70" fmla="*/ 61 w 448"/>
                  <a:gd name="T71" fmla="*/ 35 h 322"/>
                  <a:gd name="T72" fmla="*/ 70 w 448"/>
                  <a:gd name="T73" fmla="*/ 26 h 322"/>
                  <a:gd name="T74" fmla="*/ 381 w 448"/>
                  <a:gd name="T75" fmla="*/ 26 h 322"/>
                  <a:gd name="T76" fmla="*/ 383 w 448"/>
                  <a:gd name="T77" fmla="*/ 26 h 322"/>
                  <a:gd name="T78" fmla="*/ 390 w 448"/>
                  <a:gd name="T79" fmla="*/ 38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48" h="322">
                    <a:moveTo>
                      <a:pt x="446" y="296"/>
                    </a:moveTo>
                    <a:cubicBezTo>
                      <a:pt x="421" y="245"/>
                      <a:pt x="421" y="245"/>
                      <a:pt x="421" y="245"/>
                    </a:cubicBezTo>
                    <a:cubicBezTo>
                      <a:pt x="419" y="240"/>
                      <a:pt x="417" y="237"/>
                      <a:pt x="415" y="235"/>
                    </a:cubicBezTo>
                    <a:cubicBezTo>
                      <a:pt x="417" y="233"/>
                      <a:pt x="418" y="231"/>
                      <a:pt x="418" y="227"/>
                    </a:cubicBezTo>
                    <a:cubicBezTo>
                      <a:pt x="418" y="10"/>
                      <a:pt x="418" y="10"/>
                      <a:pt x="418" y="10"/>
                    </a:cubicBezTo>
                    <a:cubicBezTo>
                      <a:pt x="418" y="4"/>
                      <a:pt x="414" y="0"/>
                      <a:pt x="408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37" y="0"/>
                      <a:pt x="33" y="4"/>
                      <a:pt x="33" y="10"/>
                    </a:cubicBezTo>
                    <a:cubicBezTo>
                      <a:pt x="33" y="227"/>
                      <a:pt x="33" y="227"/>
                      <a:pt x="33" y="227"/>
                    </a:cubicBezTo>
                    <a:cubicBezTo>
                      <a:pt x="33" y="231"/>
                      <a:pt x="34" y="234"/>
                      <a:pt x="36" y="236"/>
                    </a:cubicBezTo>
                    <a:cubicBezTo>
                      <a:pt x="32" y="236"/>
                      <a:pt x="30" y="239"/>
                      <a:pt x="28" y="246"/>
                    </a:cubicBezTo>
                    <a:cubicBezTo>
                      <a:pt x="1" y="296"/>
                      <a:pt x="1" y="296"/>
                      <a:pt x="1" y="296"/>
                    </a:cubicBezTo>
                    <a:cubicBezTo>
                      <a:pt x="0" y="301"/>
                      <a:pt x="1" y="310"/>
                      <a:pt x="3" y="315"/>
                    </a:cubicBezTo>
                    <a:cubicBezTo>
                      <a:pt x="4" y="316"/>
                      <a:pt x="4" y="316"/>
                      <a:pt x="4" y="316"/>
                    </a:cubicBezTo>
                    <a:cubicBezTo>
                      <a:pt x="5" y="319"/>
                      <a:pt x="7" y="321"/>
                      <a:pt x="9" y="321"/>
                    </a:cubicBezTo>
                    <a:cubicBezTo>
                      <a:pt x="62" y="321"/>
                      <a:pt x="62" y="321"/>
                      <a:pt x="62" y="321"/>
                    </a:cubicBezTo>
                    <a:cubicBezTo>
                      <a:pt x="174" y="321"/>
                      <a:pt x="424" y="322"/>
                      <a:pt x="440" y="321"/>
                    </a:cubicBezTo>
                    <a:cubicBezTo>
                      <a:pt x="441" y="321"/>
                      <a:pt x="441" y="321"/>
                      <a:pt x="441" y="321"/>
                    </a:cubicBezTo>
                    <a:cubicBezTo>
                      <a:pt x="442" y="321"/>
                      <a:pt x="443" y="320"/>
                      <a:pt x="444" y="319"/>
                    </a:cubicBezTo>
                    <a:cubicBezTo>
                      <a:pt x="445" y="317"/>
                      <a:pt x="446" y="316"/>
                      <a:pt x="447" y="314"/>
                    </a:cubicBezTo>
                    <a:cubicBezTo>
                      <a:pt x="448" y="308"/>
                      <a:pt x="448" y="301"/>
                      <a:pt x="446" y="296"/>
                    </a:cubicBezTo>
                    <a:close/>
                    <a:moveTo>
                      <a:pt x="390" y="38"/>
                    </a:moveTo>
                    <a:cubicBezTo>
                      <a:pt x="390" y="212"/>
                      <a:pt x="390" y="212"/>
                      <a:pt x="390" y="212"/>
                    </a:cubicBezTo>
                    <a:cubicBezTo>
                      <a:pt x="390" y="217"/>
                      <a:pt x="386" y="221"/>
                      <a:pt x="381" y="221"/>
                    </a:cubicBezTo>
                    <a:cubicBezTo>
                      <a:pt x="380" y="221"/>
                      <a:pt x="380" y="221"/>
                      <a:pt x="380" y="221"/>
                    </a:cubicBezTo>
                    <a:cubicBezTo>
                      <a:pt x="375" y="221"/>
                      <a:pt x="348" y="221"/>
                      <a:pt x="313" y="221"/>
                    </a:cubicBezTo>
                    <a:cubicBezTo>
                      <a:pt x="112" y="221"/>
                      <a:pt x="112" y="221"/>
                      <a:pt x="112" y="221"/>
                    </a:cubicBezTo>
                    <a:cubicBezTo>
                      <a:pt x="99" y="221"/>
                      <a:pt x="91" y="221"/>
                      <a:pt x="89" y="221"/>
                    </a:cubicBezTo>
                    <a:cubicBezTo>
                      <a:pt x="80" y="222"/>
                      <a:pt x="74" y="222"/>
                      <a:pt x="70" y="221"/>
                    </a:cubicBezTo>
                    <a:cubicBezTo>
                      <a:pt x="68" y="221"/>
                      <a:pt x="66" y="220"/>
                      <a:pt x="64" y="219"/>
                    </a:cubicBezTo>
                    <a:cubicBezTo>
                      <a:pt x="63" y="218"/>
                      <a:pt x="62" y="217"/>
                      <a:pt x="62" y="216"/>
                    </a:cubicBezTo>
                    <a:cubicBezTo>
                      <a:pt x="62" y="215"/>
                      <a:pt x="61" y="213"/>
                      <a:pt x="61" y="212"/>
                    </a:cubicBezTo>
                    <a:cubicBezTo>
                      <a:pt x="61" y="201"/>
                      <a:pt x="61" y="201"/>
                      <a:pt x="61" y="201"/>
                    </a:cubicBezTo>
                    <a:cubicBezTo>
                      <a:pt x="61" y="198"/>
                      <a:pt x="61" y="195"/>
                      <a:pt x="61" y="195"/>
                    </a:cubicBezTo>
                    <a:cubicBezTo>
                      <a:pt x="61" y="195"/>
                      <a:pt x="61" y="195"/>
                      <a:pt x="61" y="195"/>
                    </a:cubicBezTo>
                    <a:cubicBezTo>
                      <a:pt x="61" y="35"/>
                      <a:pt x="61" y="35"/>
                      <a:pt x="61" y="35"/>
                    </a:cubicBezTo>
                    <a:cubicBezTo>
                      <a:pt x="61" y="30"/>
                      <a:pt x="65" y="26"/>
                      <a:pt x="70" y="26"/>
                    </a:cubicBezTo>
                    <a:cubicBezTo>
                      <a:pt x="381" y="26"/>
                      <a:pt x="381" y="26"/>
                      <a:pt x="381" y="26"/>
                    </a:cubicBezTo>
                    <a:cubicBezTo>
                      <a:pt x="382" y="26"/>
                      <a:pt x="383" y="26"/>
                      <a:pt x="383" y="26"/>
                    </a:cubicBezTo>
                    <a:cubicBezTo>
                      <a:pt x="390" y="28"/>
                      <a:pt x="390" y="33"/>
                      <a:pt x="390" y="38"/>
                    </a:cubicBezTo>
                    <a:close/>
                  </a:path>
                </a:pathLst>
              </a:custGeom>
              <a:solidFill>
                <a:srgbClr val="2E76D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Rectangle 70">
                <a:extLst>
                  <a:ext uri="{FF2B5EF4-FFF2-40B4-BE49-F238E27FC236}">
                    <a16:creationId xmlns:a16="http://schemas.microsoft.com/office/drawing/2014/main" id="{1A4636B6-FBF5-E34B-93B4-5EECA004809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61922" y="1976593"/>
                <a:ext cx="2344291" cy="64739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18288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Percentage of missing data for each of the parameters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9DC22EEC-6242-E44D-85A9-848EF422D2A6}"/>
                  </a:ext>
                </a:extLst>
              </p:cNvPr>
              <p:cNvSpPr/>
              <p:nvPr/>
            </p:nvSpPr>
            <p:spPr bwMode="auto">
              <a:xfrm>
                <a:off x="1909763" y="3159296"/>
                <a:ext cx="840431" cy="232318"/>
              </a:xfrm>
              <a:prstGeom prst="rect">
                <a:avLst/>
              </a:prstGeom>
              <a:solidFill>
                <a:srgbClr val="2E76D4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en-US" sz="1200" dirty="0">
                    <a:solidFill>
                      <a:srgbClr val="FFFFFF"/>
                    </a:solidFill>
                    <a:latin typeface="Arial Narrow"/>
                    <a:cs typeface="Arial Narrow"/>
                  </a:rPr>
                  <a:t>Temperature</a:t>
                </a:r>
              </a:p>
            </p:txBody>
          </p:sp>
          <p:sp>
            <p:nvSpPr>
              <p:cNvPr id="44" name="Rectangle 70">
                <a:extLst>
                  <a:ext uri="{FF2B5EF4-FFF2-40B4-BE49-F238E27FC236}">
                    <a16:creationId xmlns:a16="http://schemas.microsoft.com/office/drawing/2014/main" id="{7BF085E5-75E1-DA4D-A2C6-9DD16EB9BB0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10083" y="3162181"/>
                <a:ext cx="737734" cy="239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0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b="1" dirty="0">
                    <a:solidFill>
                      <a:srgbClr val="2E76D4"/>
                    </a:solidFill>
                    <a:latin typeface="Arial Narrow" pitchFamily="34" charset="0"/>
                  </a:rPr>
                  <a:t>9.4</a:t>
                </a: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%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6D7D0FDB-C744-3E4E-B95E-06FA9E8FC395}"/>
                  </a:ext>
                </a:extLst>
              </p:cNvPr>
              <p:cNvSpPr/>
              <p:nvPr/>
            </p:nvSpPr>
            <p:spPr bwMode="auto">
              <a:xfrm>
                <a:off x="1909764" y="3456606"/>
                <a:ext cx="2555005" cy="222065"/>
              </a:xfrm>
              <a:prstGeom prst="rect">
                <a:avLst/>
              </a:prstGeom>
              <a:solidFill>
                <a:srgbClr val="2E76D4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200" b="0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Narrow"/>
                    <a:cs typeface="Arial Narrow"/>
                  </a:rPr>
                  <a:t>Pressure</a:t>
                </a:r>
              </a:p>
            </p:txBody>
          </p:sp>
          <p:sp>
            <p:nvSpPr>
              <p:cNvPr id="46" name="Rectangle 70">
                <a:extLst>
                  <a:ext uri="{FF2B5EF4-FFF2-40B4-BE49-F238E27FC236}">
                    <a16:creationId xmlns:a16="http://schemas.microsoft.com/office/drawing/2014/main" id="{DB63864E-C21A-5945-A299-3A8B89A6CF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34961" y="3439457"/>
                <a:ext cx="717640" cy="239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0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b="1" dirty="0">
                    <a:solidFill>
                      <a:srgbClr val="2E76D4"/>
                    </a:solidFill>
                    <a:latin typeface="Arial Narrow" pitchFamily="34" charset="0"/>
                  </a:rPr>
                  <a:t>85.56</a:t>
                </a: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%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56582BC3-49A6-C841-8CB9-8BC72BBE01EF}"/>
                  </a:ext>
                </a:extLst>
              </p:cNvPr>
              <p:cNvSpPr/>
              <p:nvPr/>
            </p:nvSpPr>
            <p:spPr bwMode="auto">
              <a:xfrm>
                <a:off x="1909764" y="3743661"/>
                <a:ext cx="844194" cy="222067"/>
              </a:xfrm>
              <a:prstGeom prst="rect">
                <a:avLst/>
              </a:prstGeom>
              <a:solidFill>
                <a:srgbClr val="2E76D4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sz="1200" b="0" i="0" u="none" strike="noStrike" cap="none" normalizeH="0" baseline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latin typeface="Arial Narrow"/>
                    <a:cs typeface="Arial Narrow"/>
                  </a:rPr>
                  <a:t>Moisture</a:t>
                </a:r>
              </a:p>
            </p:txBody>
          </p:sp>
          <p:sp>
            <p:nvSpPr>
              <p:cNvPr id="48" name="Rectangle 70">
                <a:extLst>
                  <a:ext uri="{FF2B5EF4-FFF2-40B4-BE49-F238E27FC236}">
                    <a16:creationId xmlns:a16="http://schemas.microsoft.com/office/drawing/2014/main" id="{41AD7FDD-6BEC-FE47-93D1-21A3FD2F83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56409" y="3726514"/>
                <a:ext cx="517392" cy="239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0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b="1" dirty="0">
                    <a:solidFill>
                      <a:srgbClr val="2E76D4"/>
                    </a:solidFill>
                    <a:latin typeface="Arial Narrow" pitchFamily="34" charset="0"/>
                  </a:rPr>
                  <a:t>9.4</a:t>
                </a: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%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874C3905-644A-EC49-B826-67ACB9CFD152}"/>
                  </a:ext>
                </a:extLst>
              </p:cNvPr>
              <p:cNvSpPr/>
              <p:nvPr/>
            </p:nvSpPr>
            <p:spPr bwMode="auto">
              <a:xfrm>
                <a:off x="1909764" y="4020463"/>
                <a:ext cx="840430" cy="232321"/>
              </a:xfrm>
              <a:prstGeom prst="rect">
                <a:avLst/>
              </a:prstGeom>
              <a:solidFill>
                <a:srgbClr val="2E76D4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  <a:latin typeface="Arial Narrow"/>
                    <a:cs typeface="Arial Narrow"/>
                  </a:rPr>
                  <a:t>Flow Rate</a:t>
                </a:r>
              </a:p>
            </p:txBody>
          </p:sp>
          <p:sp>
            <p:nvSpPr>
              <p:cNvPr id="50" name="Rectangle 70">
                <a:extLst>
                  <a:ext uri="{FF2B5EF4-FFF2-40B4-BE49-F238E27FC236}">
                    <a16:creationId xmlns:a16="http://schemas.microsoft.com/office/drawing/2014/main" id="{D2BD59CE-68E9-0A4A-8324-A831C81B07D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35770" y="4025529"/>
                <a:ext cx="538240" cy="239213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0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b="1" dirty="0">
                    <a:solidFill>
                      <a:srgbClr val="2E76D4"/>
                    </a:solidFill>
                    <a:latin typeface="Arial Narrow" pitchFamily="34" charset="0"/>
                  </a:rPr>
                  <a:t>9.4</a:t>
                </a: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%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CA07790F-AF71-B44A-BC7A-5A9E965098E8}"/>
                  </a:ext>
                </a:extLst>
              </p:cNvPr>
              <p:cNvSpPr/>
              <p:nvPr/>
            </p:nvSpPr>
            <p:spPr bwMode="auto">
              <a:xfrm>
                <a:off x="1909765" y="4307520"/>
                <a:ext cx="2619230" cy="232319"/>
              </a:xfrm>
              <a:prstGeom prst="rect">
                <a:avLst/>
              </a:prstGeom>
              <a:solidFill>
                <a:srgbClr val="2E76D4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0" rIns="0" bIns="0" numCol="1" rtlCol="0" anchor="ctr" anchorCtr="0" compatLnSpc="1">
                <a:prstTxWarp prst="textNoShape">
                  <a:avLst/>
                </a:prstTxWarp>
              </a:bodyPr>
              <a:lstStyle/>
              <a:p>
                <a:r>
                  <a:rPr lang="en-US" sz="1200" dirty="0">
                    <a:solidFill>
                      <a:srgbClr val="FFFFFF"/>
                    </a:solidFill>
                    <a:latin typeface="Arial Narrow"/>
                    <a:cs typeface="Arial Narrow"/>
                  </a:rPr>
                  <a:t>Overall</a:t>
                </a:r>
              </a:p>
            </p:txBody>
          </p:sp>
          <p:sp>
            <p:nvSpPr>
              <p:cNvPr id="52" name="Rectangle 70">
                <a:extLst>
                  <a:ext uri="{FF2B5EF4-FFF2-40B4-BE49-F238E27FC236}">
                    <a16:creationId xmlns:a16="http://schemas.microsoft.com/office/drawing/2014/main" id="{C577EA2D-D992-7944-94BE-504F8F1175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537764" y="4307521"/>
                <a:ext cx="727739" cy="23231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0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b="1" dirty="0">
                    <a:solidFill>
                      <a:srgbClr val="2E76D4"/>
                    </a:solidFill>
                    <a:latin typeface="Arial Narrow" pitchFamily="34" charset="0"/>
                  </a:rPr>
                  <a:t>86.56</a:t>
                </a:r>
                <a:r>
                  <a:rPr lang="en-US" sz="1800" b="1" dirty="0">
                    <a:solidFill>
                      <a:srgbClr val="2E76D4"/>
                    </a:solidFill>
                    <a:latin typeface="Arial Narrow" pitchFamily="34" charset="0"/>
                  </a:rPr>
                  <a:t>%</a:t>
                </a:r>
                <a:endParaRPr lang="en-US" sz="1400" dirty="0">
                  <a:solidFill>
                    <a:srgbClr val="2E76D4"/>
                  </a:solidFill>
                  <a:latin typeface="Arial Narrow" pitchFamily="112" charset="0"/>
                </a:endParaRPr>
              </a:p>
            </p:txBody>
          </p:sp>
          <p:sp>
            <p:nvSpPr>
              <p:cNvPr id="53" name="Rectangle 70">
                <a:extLst>
                  <a:ext uri="{FF2B5EF4-FFF2-40B4-BE49-F238E27FC236}">
                    <a16:creationId xmlns:a16="http://schemas.microsoft.com/office/drawing/2014/main" id="{0C7D481C-0F7A-C942-85E7-9E320F9042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73614" y="5042187"/>
                <a:ext cx="1536506" cy="1219989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18288"/>
              <a:lstStyle/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sz="2000" b="1" dirty="0">
                    <a:solidFill>
                      <a:srgbClr val="2E76D4"/>
                    </a:solidFill>
                    <a:latin typeface="Arial Narrow" pitchFamily="34" charset="0"/>
                  </a:rPr>
                  <a:t>20% variance coverage on training data</a:t>
                </a:r>
              </a:p>
              <a:p>
                <a:pPr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sz="1600" dirty="0">
                    <a:solidFill>
                      <a:srgbClr val="2E76D4"/>
                    </a:solidFill>
                    <a:latin typeface="Arial Narrow" pitchFamily="112" charset="0"/>
                  </a:rPr>
                  <a:t>. If we include all the data</a:t>
                </a:r>
              </a:p>
            </p:txBody>
          </p:sp>
          <p:sp>
            <p:nvSpPr>
              <p:cNvPr id="54" name="Rectangle 70">
                <a:extLst>
                  <a:ext uri="{FF2B5EF4-FFF2-40B4-BE49-F238E27FC236}">
                    <a16:creationId xmlns:a16="http://schemas.microsoft.com/office/drawing/2014/main" id="{FB414FCE-BA49-4542-B05C-EE9D58ABC7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53674" y="5185716"/>
                <a:ext cx="1148225" cy="9329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lIns="45720" tIns="18288" rIns="27432" bIns="18288"/>
              <a:lstStyle/>
              <a:p>
                <a:pPr algn="r"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sz="4000" b="1" dirty="0">
                    <a:solidFill>
                      <a:srgbClr val="2E76D4"/>
                    </a:solidFill>
                    <a:latin typeface="Arial Narrow" pitchFamily="34" charset="0"/>
                  </a:rPr>
                  <a:t>7%</a:t>
                </a:r>
              </a:p>
              <a:p>
                <a:pPr algn="r">
                  <a:lnSpc>
                    <a:spcPct val="85000"/>
                  </a:lnSpc>
                  <a:spcBef>
                    <a:spcPts val="200"/>
                  </a:spcBef>
                </a:pPr>
                <a:r>
                  <a:rPr lang="en-US" sz="1400" dirty="0">
                    <a:solidFill>
                      <a:srgbClr val="2E76D4"/>
                    </a:solidFill>
                    <a:latin typeface="Arial Narrow" pitchFamily="112" charset="0"/>
                  </a:rPr>
                  <a:t>On Validation set. </a:t>
                </a:r>
              </a:p>
            </p:txBody>
          </p:sp>
          <p:grpSp>
            <p:nvGrpSpPr>
              <p:cNvPr id="55" name="Group 54" descr="Blue Pie Chart Icon">
                <a:extLst>
                  <a:ext uri="{FF2B5EF4-FFF2-40B4-BE49-F238E27FC236}">
                    <a16:creationId xmlns:a16="http://schemas.microsoft.com/office/drawing/2014/main" id="{1B8D5FE1-42EF-4840-B6EC-02150894847E}"/>
                  </a:ext>
                </a:extLst>
              </p:cNvPr>
              <p:cNvGrpSpPr/>
              <p:nvPr/>
            </p:nvGrpSpPr>
            <p:grpSpPr>
              <a:xfrm>
                <a:off x="4301899" y="5142938"/>
                <a:ext cx="928814" cy="975710"/>
                <a:chOff x="6808346" y="2256539"/>
                <a:chExt cx="2335654" cy="2453575"/>
              </a:xfrm>
              <a:solidFill>
                <a:srgbClr val="2E76D4"/>
              </a:solidFill>
            </p:grpSpPr>
            <p:sp>
              <p:nvSpPr>
                <p:cNvPr id="56" name="Freeform 34">
                  <a:extLst>
                    <a:ext uri="{FF2B5EF4-FFF2-40B4-BE49-F238E27FC236}">
                      <a16:creationId xmlns:a16="http://schemas.microsoft.com/office/drawing/2014/main" id="{5579C476-746B-D947-B89C-7B2A8FA4F5B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808346" y="2256539"/>
                  <a:ext cx="1060451" cy="1114425"/>
                </a:xfrm>
                <a:custGeom>
                  <a:avLst/>
                  <a:gdLst/>
                  <a:ahLst/>
                  <a:cxnLst>
                    <a:cxn ang="0">
                      <a:pos x="668" y="702"/>
                    </a:cxn>
                    <a:cxn ang="0">
                      <a:pos x="0" y="484"/>
                    </a:cxn>
                    <a:cxn ang="0">
                      <a:pos x="0" y="484"/>
                    </a:cxn>
                    <a:cxn ang="0">
                      <a:pos x="10" y="458"/>
                    </a:cxn>
                    <a:cxn ang="0">
                      <a:pos x="20" y="431"/>
                    </a:cxn>
                    <a:cxn ang="0">
                      <a:pos x="31" y="404"/>
                    </a:cxn>
                    <a:cxn ang="0">
                      <a:pos x="43" y="379"/>
                    </a:cxn>
                    <a:cxn ang="0">
                      <a:pos x="57" y="355"/>
                    </a:cxn>
                    <a:cxn ang="0">
                      <a:pos x="71" y="330"/>
                    </a:cxn>
                    <a:cxn ang="0">
                      <a:pos x="86" y="307"/>
                    </a:cxn>
                    <a:cxn ang="0">
                      <a:pos x="101" y="285"/>
                    </a:cxn>
                    <a:cxn ang="0">
                      <a:pos x="118" y="263"/>
                    </a:cxn>
                    <a:cxn ang="0">
                      <a:pos x="135" y="241"/>
                    </a:cxn>
                    <a:cxn ang="0">
                      <a:pos x="153" y="222"/>
                    </a:cxn>
                    <a:cxn ang="0">
                      <a:pos x="171" y="202"/>
                    </a:cxn>
                    <a:cxn ang="0">
                      <a:pos x="191" y="183"/>
                    </a:cxn>
                    <a:cxn ang="0">
                      <a:pos x="212" y="166"/>
                    </a:cxn>
                    <a:cxn ang="0">
                      <a:pos x="233" y="147"/>
                    </a:cxn>
                    <a:cxn ang="0">
                      <a:pos x="254" y="132"/>
                    </a:cxn>
                    <a:cxn ang="0">
                      <a:pos x="276" y="117"/>
                    </a:cxn>
                    <a:cxn ang="0">
                      <a:pos x="299" y="101"/>
                    </a:cxn>
                    <a:cxn ang="0">
                      <a:pos x="321" y="89"/>
                    </a:cxn>
                    <a:cxn ang="0">
                      <a:pos x="345" y="76"/>
                    </a:cxn>
                    <a:cxn ang="0">
                      <a:pos x="370" y="63"/>
                    </a:cxn>
                    <a:cxn ang="0">
                      <a:pos x="394" y="53"/>
                    </a:cxn>
                    <a:cxn ang="0">
                      <a:pos x="421" y="44"/>
                    </a:cxn>
                    <a:cxn ang="0">
                      <a:pos x="446" y="34"/>
                    </a:cxn>
                    <a:cxn ang="0">
                      <a:pos x="473" y="27"/>
                    </a:cxn>
                    <a:cxn ang="0">
                      <a:pos x="500" y="20"/>
                    </a:cxn>
                    <a:cxn ang="0">
                      <a:pos x="526" y="13"/>
                    </a:cxn>
                    <a:cxn ang="0">
                      <a:pos x="554" y="9"/>
                    </a:cxn>
                    <a:cxn ang="0">
                      <a:pos x="582" y="4"/>
                    </a:cxn>
                    <a:cxn ang="0">
                      <a:pos x="611" y="2"/>
                    </a:cxn>
                    <a:cxn ang="0">
                      <a:pos x="639" y="0"/>
                    </a:cxn>
                    <a:cxn ang="0">
                      <a:pos x="668" y="0"/>
                    </a:cxn>
                    <a:cxn ang="0">
                      <a:pos x="668" y="702"/>
                    </a:cxn>
                  </a:cxnLst>
                  <a:rect l="0" t="0" r="r" b="b"/>
                  <a:pathLst>
                    <a:path w="668" h="702">
                      <a:moveTo>
                        <a:pt x="668" y="702"/>
                      </a:moveTo>
                      <a:lnTo>
                        <a:pt x="0" y="484"/>
                      </a:lnTo>
                      <a:lnTo>
                        <a:pt x="0" y="484"/>
                      </a:lnTo>
                      <a:lnTo>
                        <a:pt x="10" y="458"/>
                      </a:lnTo>
                      <a:lnTo>
                        <a:pt x="20" y="431"/>
                      </a:lnTo>
                      <a:lnTo>
                        <a:pt x="31" y="404"/>
                      </a:lnTo>
                      <a:lnTo>
                        <a:pt x="43" y="379"/>
                      </a:lnTo>
                      <a:lnTo>
                        <a:pt x="57" y="355"/>
                      </a:lnTo>
                      <a:lnTo>
                        <a:pt x="71" y="330"/>
                      </a:lnTo>
                      <a:lnTo>
                        <a:pt x="86" y="307"/>
                      </a:lnTo>
                      <a:lnTo>
                        <a:pt x="101" y="285"/>
                      </a:lnTo>
                      <a:lnTo>
                        <a:pt x="118" y="263"/>
                      </a:lnTo>
                      <a:lnTo>
                        <a:pt x="135" y="241"/>
                      </a:lnTo>
                      <a:lnTo>
                        <a:pt x="153" y="222"/>
                      </a:lnTo>
                      <a:lnTo>
                        <a:pt x="171" y="202"/>
                      </a:lnTo>
                      <a:lnTo>
                        <a:pt x="191" y="183"/>
                      </a:lnTo>
                      <a:lnTo>
                        <a:pt x="212" y="166"/>
                      </a:lnTo>
                      <a:lnTo>
                        <a:pt x="233" y="147"/>
                      </a:lnTo>
                      <a:lnTo>
                        <a:pt x="254" y="132"/>
                      </a:lnTo>
                      <a:lnTo>
                        <a:pt x="276" y="117"/>
                      </a:lnTo>
                      <a:lnTo>
                        <a:pt x="299" y="101"/>
                      </a:lnTo>
                      <a:lnTo>
                        <a:pt x="321" y="89"/>
                      </a:lnTo>
                      <a:lnTo>
                        <a:pt x="345" y="76"/>
                      </a:lnTo>
                      <a:lnTo>
                        <a:pt x="370" y="63"/>
                      </a:lnTo>
                      <a:lnTo>
                        <a:pt x="394" y="53"/>
                      </a:lnTo>
                      <a:lnTo>
                        <a:pt x="421" y="44"/>
                      </a:lnTo>
                      <a:lnTo>
                        <a:pt x="446" y="34"/>
                      </a:lnTo>
                      <a:lnTo>
                        <a:pt x="473" y="27"/>
                      </a:lnTo>
                      <a:lnTo>
                        <a:pt x="500" y="20"/>
                      </a:lnTo>
                      <a:lnTo>
                        <a:pt x="526" y="13"/>
                      </a:lnTo>
                      <a:lnTo>
                        <a:pt x="554" y="9"/>
                      </a:lnTo>
                      <a:lnTo>
                        <a:pt x="582" y="4"/>
                      </a:lnTo>
                      <a:lnTo>
                        <a:pt x="611" y="2"/>
                      </a:lnTo>
                      <a:lnTo>
                        <a:pt x="639" y="0"/>
                      </a:lnTo>
                      <a:lnTo>
                        <a:pt x="668" y="0"/>
                      </a:lnTo>
                      <a:lnTo>
                        <a:pt x="668" y="702"/>
                      </a:ln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57" name="Freeform 35">
                  <a:extLst>
                    <a:ext uri="{FF2B5EF4-FFF2-40B4-BE49-F238E27FC236}">
                      <a16:creationId xmlns:a16="http://schemas.microsoft.com/office/drawing/2014/main" id="{65EE353A-C0D9-9A45-88DB-329921ACA5BF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15150" y="2482851"/>
                  <a:ext cx="2228850" cy="2227263"/>
                </a:xfrm>
                <a:custGeom>
                  <a:avLst/>
                  <a:gdLst/>
                  <a:ahLst/>
                  <a:cxnLst>
                    <a:cxn ang="0">
                      <a:pos x="702" y="0"/>
                    </a:cxn>
                    <a:cxn ang="0">
                      <a:pos x="739" y="0"/>
                    </a:cxn>
                    <a:cxn ang="0">
                      <a:pos x="809" y="7"/>
                    </a:cxn>
                    <a:cxn ang="0">
                      <a:pos x="878" y="21"/>
                    </a:cxn>
                    <a:cxn ang="0">
                      <a:pos x="944" y="42"/>
                    </a:cxn>
                    <a:cxn ang="0">
                      <a:pos x="1007" y="68"/>
                    </a:cxn>
                    <a:cxn ang="0">
                      <a:pos x="1067" y="101"/>
                    </a:cxn>
                    <a:cxn ang="0">
                      <a:pos x="1122" y="139"/>
                    </a:cxn>
                    <a:cxn ang="0">
                      <a:pos x="1175" y="181"/>
                    </a:cxn>
                    <a:cxn ang="0">
                      <a:pos x="1221" y="228"/>
                    </a:cxn>
                    <a:cxn ang="0">
                      <a:pos x="1265" y="280"/>
                    </a:cxn>
                    <a:cxn ang="0">
                      <a:pos x="1303" y="336"/>
                    </a:cxn>
                    <a:cxn ang="0">
                      <a:pos x="1335" y="397"/>
                    </a:cxn>
                    <a:cxn ang="0">
                      <a:pos x="1362" y="460"/>
                    </a:cxn>
                    <a:cxn ang="0">
                      <a:pos x="1383" y="526"/>
                    </a:cxn>
                    <a:cxn ang="0">
                      <a:pos x="1397" y="595"/>
                    </a:cxn>
                    <a:cxn ang="0">
                      <a:pos x="1404" y="665"/>
                    </a:cxn>
                    <a:cxn ang="0">
                      <a:pos x="1404" y="701"/>
                    </a:cxn>
                    <a:cxn ang="0">
                      <a:pos x="1401" y="773"/>
                    </a:cxn>
                    <a:cxn ang="0">
                      <a:pos x="1390" y="843"/>
                    </a:cxn>
                    <a:cxn ang="0">
                      <a:pos x="1373" y="909"/>
                    </a:cxn>
                    <a:cxn ang="0">
                      <a:pos x="1349" y="973"/>
                    </a:cxn>
                    <a:cxn ang="0">
                      <a:pos x="1320" y="1035"/>
                    </a:cxn>
                    <a:cxn ang="0">
                      <a:pos x="1285" y="1093"/>
                    </a:cxn>
                    <a:cxn ang="0">
                      <a:pos x="1244" y="1147"/>
                    </a:cxn>
                    <a:cxn ang="0">
                      <a:pos x="1199" y="1197"/>
                    </a:cxn>
                    <a:cxn ang="0">
                      <a:pos x="1148" y="1243"/>
                    </a:cxn>
                    <a:cxn ang="0">
                      <a:pos x="1095" y="1284"/>
                    </a:cxn>
                    <a:cxn ang="0">
                      <a:pos x="1038" y="1319"/>
                    </a:cxn>
                    <a:cxn ang="0">
                      <a:pos x="976" y="1348"/>
                    </a:cxn>
                    <a:cxn ang="0">
                      <a:pos x="911" y="1371"/>
                    </a:cxn>
                    <a:cxn ang="0">
                      <a:pos x="844" y="1389"/>
                    </a:cxn>
                    <a:cxn ang="0">
                      <a:pos x="774" y="1399"/>
                    </a:cxn>
                    <a:cxn ang="0">
                      <a:pos x="702" y="1403"/>
                    </a:cxn>
                    <a:cxn ang="0">
                      <a:pos x="666" y="1401"/>
                    </a:cxn>
                    <a:cxn ang="0">
                      <a:pos x="595" y="1394"/>
                    </a:cxn>
                    <a:cxn ang="0">
                      <a:pos x="527" y="1380"/>
                    </a:cxn>
                    <a:cxn ang="0">
                      <a:pos x="461" y="1361"/>
                    </a:cxn>
                    <a:cxn ang="0">
                      <a:pos x="397" y="1334"/>
                    </a:cxn>
                    <a:cxn ang="0">
                      <a:pos x="338" y="1302"/>
                    </a:cxn>
                    <a:cxn ang="0">
                      <a:pos x="282" y="1264"/>
                    </a:cxn>
                    <a:cxn ang="0">
                      <a:pos x="230" y="1220"/>
                    </a:cxn>
                    <a:cxn ang="0">
                      <a:pos x="183" y="1173"/>
                    </a:cxn>
                    <a:cxn ang="0">
                      <a:pos x="139" y="1121"/>
                    </a:cxn>
                    <a:cxn ang="0">
                      <a:pos x="101" y="1065"/>
                    </a:cxn>
                    <a:cxn ang="0">
                      <a:pos x="69" y="1006"/>
                    </a:cxn>
                    <a:cxn ang="0">
                      <a:pos x="42" y="943"/>
                    </a:cxn>
                    <a:cxn ang="0">
                      <a:pos x="23" y="877"/>
                    </a:cxn>
                    <a:cxn ang="0">
                      <a:pos x="9" y="808"/>
                    </a:cxn>
                    <a:cxn ang="0">
                      <a:pos x="2" y="736"/>
                    </a:cxn>
                    <a:cxn ang="0">
                      <a:pos x="0" y="701"/>
                    </a:cxn>
                    <a:cxn ang="0">
                      <a:pos x="2" y="645"/>
                    </a:cxn>
                    <a:cxn ang="0">
                      <a:pos x="9" y="590"/>
                    </a:cxn>
                    <a:cxn ang="0">
                      <a:pos x="18" y="538"/>
                    </a:cxn>
                    <a:cxn ang="0">
                      <a:pos x="34" y="484"/>
                    </a:cxn>
                  </a:cxnLst>
                  <a:rect l="0" t="0" r="r" b="b"/>
                  <a:pathLst>
                    <a:path w="1404" h="1403">
                      <a:moveTo>
                        <a:pt x="702" y="701"/>
                      </a:moveTo>
                      <a:lnTo>
                        <a:pt x="702" y="0"/>
                      </a:lnTo>
                      <a:lnTo>
                        <a:pt x="702" y="0"/>
                      </a:lnTo>
                      <a:lnTo>
                        <a:pt x="739" y="0"/>
                      </a:lnTo>
                      <a:lnTo>
                        <a:pt x="774" y="2"/>
                      </a:lnTo>
                      <a:lnTo>
                        <a:pt x="809" y="7"/>
                      </a:lnTo>
                      <a:lnTo>
                        <a:pt x="844" y="14"/>
                      </a:lnTo>
                      <a:lnTo>
                        <a:pt x="878" y="21"/>
                      </a:lnTo>
                      <a:lnTo>
                        <a:pt x="911" y="30"/>
                      </a:lnTo>
                      <a:lnTo>
                        <a:pt x="944" y="42"/>
                      </a:lnTo>
                      <a:lnTo>
                        <a:pt x="976" y="54"/>
                      </a:lnTo>
                      <a:lnTo>
                        <a:pt x="1007" y="68"/>
                      </a:lnTo>
                      <a:lnTo>
                        <a:pt x="1038" y="84"/>
                      </a:lnTo>
                      <a:lnTo>
                        <a:pt x="1067" y="101"/>
                      </a:lnTo>
                      <a:lnTo>
                        <a:pt x="1095" y="119"/>
                      </a:lnTo>
                      <a:lnTo>
                        <a:pt x="1122" y="139"/>
                      </a:lnTo>
                      <a:lnTo>
                        <a:pt x="1148" y="160"/>
                      </a:lnTo>
                      <a:lnTo>
                        <a:pt x="1175" y="181"/>
                      </a:lnTo>
                      <a:lnTo>
                        <a:pt x="1199" y="204"/>
                      </a:lnTo>
                      <a:lnTo>
                        <a:pt x="1221" y="228"/>
                      </a:lnTo>
                      <a:lnTo>
                        <a:pt x="1244" y="255"/>
                      </a:lnTo>
                      <a:lnTo>
                        <a:pt x="1265" y="280"/>
                      </a:lnTo>
                      <a:lnTo>
                        <a:pt x="1285" y="308"/>
                      </a:lnTo>
                      <a:lnTo>
                        <a:pt x="1303" y="336"/>
                      </a:lnTo>
                      <a:lnTo>
                        <a:pt x="1320" y="366"/>
                      </a:lnTo>
                      <a:lnTo>
                        <a:pt x="1335" y="397"/>
                      </a:lnTo>
                      <a:lnTo>
                        <a:pt x="1349" y="428"/>
                      </a:lnTo>
                      <a:lnTo>
                        <a:pt x="1362" y="460"/>
                      </a:lnTo>
                      <a:lnTo>
                        <a:pt x="1373" y="492"/>
                      </a:lnTo>
                      <a:lnTo>
                        <a:pt x="1383" y="526"/>
                      </a:lnTo>
                      <a:lnTo>
                        <a:pt x="1390" y="560"/>
                      </a:lnTo>
                      <a:lnTo>
                        <a:pt x="1397" y="595"/>
                      </a:lnTo>
                      <a:lnTo>
                        <a:pt x="1401" y="630"/>
                      </a:lnTo>
                      <a:lnTo>
                        <a:pt x="1404" y="665"/>
                      </a:lnTo>
                      <a:lnTo>
                        <a:pt x="1404" y="701"/>
                      </a:lnTo>
                      <a:lnTo>
                        <a:pt x="1404" y="701"/>
                      </a:lnTo>
                      <a:lnTo>
                        <a:pt x="1404" y="736"/>
                      </a:lnTo>
                      <a:lnTo>
                        <a:pt x="1401" y="773"/>
                      </a:lnTo>
                      <a:lnTo>
                        <a:pt x="1397" y="808"/>
                      </a:lnTo>
                      <a:lnTo>
                        <a:pt x="1390" y="843"/>
                      </a:lnTo>
                      <a:lnTo>
                        <a:pt x="1383" y="877"/>
                      </a:lnTo>
                      <a:lnTo>
                        <a:pt x="1373" y="909"/>
                      </a:lnTo>
                      <a:lnTo>
                        <a:pt x="1362" y="943"/>
                      </a:lnTo>
                      <a:lnTo>
                        <a:pt x="1349" y="973"/>
                      </a:lnTo>
                      <a:lnTo>
                        <a:pt x="1335" y="1006"/>
                      </a:lnTo>
                      <a:lnTo>
                        <a:pt x="1320" y="1035"/>
                      </a:lnTo>
                      <a:lnTo>
                        <a:pt x="1303" y="1065"/>
                      </a:lnTo>
                      <a:lnTo>
                        <a:pt x="1285" y="1093"/>
                      </a:lnTo>
                      <a:lnTo>
                        <a:pt x="1265" y="1121"/>
                      </a:lnTo>
                      <a:lnTo>
                        <a:pt x="1244" y="1147"/>
                      </a:lnTo>
                      <a:lnTo>
                        <a:pt x="1221" y="1173"/>
                      </a:lnTo>
                      <a:lnTo>
                        <a:pt x="1199" y="1197"/>
                      </a:lnTo>
                      <a:lnTo>
                        <a:pt x="1175" y="1220"/>
                      </a:lnTo>
                      <a:lnTo>
                        <a:pt x="1148" y="1243"/>
                      </a:lnTo>
                      <a:lnTo>
                        <a:pt x="1122" y="1264"/>
                      </a:lnTo>
                      <a:lnTo>
                        <a:pt x="1095" y="1284"/>
                      </a:lnTo>
                      <a:lnTo>
                        <a:pt x="1067" y="1302"/>
                      </a:lnTo>
                      <a:lnTo>
                        <a:pt x="1038" y="1319"/>
                      </a:lnTo>
                      <a:lnTo>
                        <a:pt x="1007" y="1334"/>
                      </a:lnTo>
                      <a:lnTo>
                        <a:pt x="976" y="1348"/>
                      </a:lnTo>
                      <a:lnTo>
                        <a:pt x="944" y="1361"/>
                      </a:lnTo>
                      <a:lnTo>
                        <a:pt x="911" y="1371"/>
                      </a:lnTo>
                      <a:lnTo>
                        <a:pt x="878" y="1380"/>
                      </a:lnTo>
                      <a:lnTo>
                        <a:pt x="844" y="1389"/>
                      </a:lnTo>
                      <a:lnTo>
                        <a:pt x="809" y="1394"/>
                      </a:lnTo>
                      <a:lnTo>
                        <a:pt x="774" y="1399"/>
                      </a:lnTo>
                      <a:lnTo>
                        <a:pt x="739" y="1401"/>
                      </a:lnTo>
                      <a:lnTo>
                        <a:pt x="702" y="1403"/>
                      </a:lnTo>
                      <a:lnTo>
                        <a:pt x="702" y="1403"/>
                      </a:lnTo>
                      <a:lnTo>
                        <a:pt x="666" y="1401"/>
                      </a:lnTo>
                      <a:lnTo>
                        <a:pt x="630" y="1399"/>
                      </a:lnTo>
                      <a:lnTo>
                        <a:pt x="595" y="1394"/>
                      </a:lnTo>
                      <a:lnTo>
                        <a:pt x="560" y="1389"/>
                      </a:lnTo>
                      <a:lnTo>
                        <a:pt x="527" y="1380"/>
                      </a:lnTo>
                      <a:lnTo>
                        <a:pt x="493" y="1371"/>
                      </a:lnTo>
                      <a:lnTo>
                        <a:pt x="461" y="1361"/>
                      </a:lnTo>
                      <a:lnTo>
                        <a:pt x="428" y="1348"/>
                      </a:lnTo>
                      <a:lnTo>
                        <a:pt x="397" y="1334"/>
                      </a:lnTo>
                      <a:lnTo>
                        <a:pt x="368" y="1319"/>
                      </a:lnTo>
                      <a:lnTo>
                        <a:pt x="338" y="1302"/>
                      </a:lnTo>
                      <a:lnTo>
                        <a:pt x="310" y="1284"/>
                      </a:lnTo>
                      <a:lnTo>
                        <a:pt x="282" y="1264"/>
                      </a:lnTo>
                      <a:lnTo>
                        <a:pt x="256" y="1243"/>
                      </a:lnTo>
                      <a:lnTo>
                        <a:pt x="230" y="1220"/>
                      </a:lnTo>
                      <a:lnTo>
                        <a:pt x="205" y="1197"/>
                      </a:lnTo>
                      <a:lnTo>
                        <a:pt x="183" y="1173"/>
                      </a:lnTo>
                      <a:lnTo>
                        <a:pt x="160" y="1147"/>
                      </a:lnTo>
                      <a:lnTo>
                        <a:pt x="139" y="1121"/>
                      </a:lnTo>
                      <a:lnTo>
                        <a:pt x="119" y="1093"/>
                      </a:lnTo>
                      <a:lnTo>
                        <a:pt x="101" y="1065"/>
                      </a:lnTo>
                      <a:lnTo>
                        <a:pt x="84" y="1035"/>
                      </a:lnTo>
                      <a:lnTo>
                        <a:pt x="69" y="1006"/>
                      </a:lnTo>
                      <a:lnTo>
                        <a:pt x="55" y="973"/>
                      </a:lnTo>
                      <a:lnTo>
                        <a:pt x="42" y="943"/>
                      </a:lnTo>
                      <a:lnTo>
                        <a:pt x="31" y="909"/>
                      </a:lnTo>
                      <a:lnTo>
                        <a:pt x="23" y="877"/>
                      </a:lnTo>
                      <a:lnTo>
                        <a:pt x="14" y="843"/>
                      </a:lnTo>
                      <a:lnTo>
                        <a:pt x="9" y="808"/>
                      </a:lnTo>
                      <a:lnTo>
                        <a:pt x="4" y="773"/>
                      </a:lnTo>
                      <a:lnTo>
                        <a:pt x="2" y="736"/>
                      </a:lnTo>
                      <a:lnTo>
                        <a:pt x="0" y="701"/>
                      </a:lnTo>
                      <a:lnTo>
                        <a:pt x="0" y="701"/>
                      </a:lnTo>
                      <a:lnTo>
                        <a:pt x="0" y="672"/>
                      </a:lnTo>
                      <a:lnTo>
                        <a:pt x="2" y="645"/>
                      </a:lnTo>
                      <a:lnTo>
                        <a:pt x="4" y="617"/>
                      </a:lnTo>
                      <a:lnTo>
                        <a:pt x="9" y="590"/>
                      </a:lnTo>
                      <a:lnTo>
                        <a:pt x="13" y="565"/>
                      </a:lnTo>
                      <a:lnTo>
                        <a:pt x="18" y="538"/>
                      </a:lnTo>
                      <a:lnTo>
                        <a:pt x="27" y="512"/>
                      </a:lnTo>
                      <a:lnTo>
                        <a:pt x="34" y="484"/>
                      </a:lnTo>
                      <a:lnTo>
                        <a:pt x="702" y="701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9D7E406-D649-1146-A5CF-09ED2FA1F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043578" y="2106258"/>
              <a:ext cx="77325" cy="221828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67159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F514-67EA-A549-80A1-E1DAAF194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8800" y="-1"/>
            <a:ext cx="11023600" cy="712955"/>
          </a:xfrm>
        </p:spPr>
        <p:txBody>
          <a:bodyPr/>
          <a:lstStyle/>
          <a:p>
            <a:r>
              <a:rPr lang="en-US" dirty="0"/>
              <a:t>Understanding Inspection Data Up-scaling - I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3C04C54-D1DA-AC44-9AAA-28DBB493E3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5504101"/>
              </p:ext>
            </p:extLst>
          </p:nvPr>
        </p:nvGraphicFramePr>
        <p:xfrm>
          <a:off x="1701800" y="939800"/>
          <a:ext cx="8509000" cy="26685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3" name="Worksheet" r:id="rId3" imgW="7343931" imgH="2904938" progId="Excel.Sheet.12">
                  <p:embed/>
                </p:oleObj>
              </mc:Choice>
              <mc:Fallback>
                <p:oleObj name="Worksheet" r:id="rId3" imgW="7343931" imgH="2904938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F273CDD-4D23-4038-AE9B-020226A826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01800" y="939800"/>
                        <a:ext cx="8509000" cy="26685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0482017-4416-254A-8592-AED99458477D}"/>
              </a:ext>
            </a:extLst>
          </p:cNvPr>
          <p:cNvSpPr txBox="1"/>
          <p:nvPr/>
        </p:nvSpPr>
        <p:spPr>
          <a:xfrm>
            <a:off x="1701800" y="4089218"/>
            <a:ext cx="878839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Sample data is as shown on the left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Only the relevant columns which have been used for up-scaling inspection data has been shown here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Let’s see how this data would be up-scaled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22352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80235-0693-4D18-9D8E-3C6D11610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568" y="-1"/>
            <a:ext cx="11095832" cy="712955"/>
          </a:xfrm>
        </p:spPr>
        <p:txBody>
          <a:bodyPr/>
          <a:lstStyle/>
          <a:p>
            <a:r>
              <a:rPr lang="en-US" dirty="0">
                <a:latin typeface="Arial"/>
                <a:cs typeface="Arial"/>
              </a:rPr>
              <a:t>Understanding Inspection Data Up-scaling – I (contd.)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38C620-0C23-4CBF-8183-DC4D9E3CF495}"/>
              </a:ext>
            </a:extLst>
          </p:cNvPr>
          <p:cNvSpPr txBox="1"/>
          <p:nvPr/>
        </p:nvSpPr>
        <p:spPr>
          <a:xfrm>
            <a:off x="2220686" y="227511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1C34180-07F6-5D44-8CAC-852E467B21C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4229173"/>
              </p:ext>
            </p:extLst>
          </p:nvPr>
        </p:nvGraphicFramePr>
        <p:xfrm>
          <a:off x="486568" y="1038225"/>
          <a:ext cx="11218863" cy="5140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4" name="Worksheet" r:id="rId3" imgW="12306274" imgH="5238613" progId="Excel.Sheet.12">
                  <p:embed/>
                </p:oleObj>
              </mc:Choice>
              <mc:Fallback>
                <p:oleObj name="Worksheet" r:id="rId3" imgW="12306274" imgH="5238613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F273CDD-4D23-4038-AE9B-020226A826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6568" y="1038225"/>
                        <a:ext cx="11218863" cy="5140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7754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80235-0693-4D18-9D8E-3C6D11610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Understanding Inspection Data Up-scaling – II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38C620-0C23-4CBF-8183-DC4D9E3CF495}"/>
              </a:ext>
            </a:extLst>
          </p:cNvPr>
          <p:cNvSpPr txBox="1"/>
          <p:nvPr/>
        </p:nvSpPr>
        <p:spPr>
          <a:xfrm>
            <a:off x="2220686" y="227511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F6B2B14-E6BD-CB43-A340-20520D4FDF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3467087"/>
              </p:ext>
            </p:extLst>
          </p:nvPr>
        </p:nvGraphicFramePr>
        <p:xfrm>
          <a:off x="420687" y="936625"/>
          <a:ext cx="11350625" cy="534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8" name="Worksheet" r:id="rId3" imgW="11944151" imgH="5229311" progId="Excel.Sheet.12">
                  <p:embed/>
                </p:oleObj>
              </mc:Choice>
              <mc:Fallback>
                <p:oleObj name="Worksheet" r:id="rId3" imgW="11944151" imgH="5229311" progId="Excel.Sheet.12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F273CDD-4D23-4038-AE9B-020226A826A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20687" y="936625"/>
                        <a:ext cx="11350625" cy="5346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591701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alpha val="50000"/>
          </a:schemeClr>
        </a:solidFill>
        <a:ln>
          <a:noFill/>
        </a:ln>
      </a:spPr>
      <a:bodyPr rtlCol="0" anchor="ctr"/>
      <a:lstStyle>
        <a:defPPr algn="ctr">
          <a:defRPr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alpha val="50000"/>
          </a:schemeClr>
        </a:solidFill>
        <a:ln>
          <a:noFill/>
        </a:ln>
      </a:spPr>
      <a:bodyPr rtlCol="0" anchor="ctr"/>
      <a:lstStyle>
        <a:defPPr algn="ctr">
          <a:defRPr>
            <a:solidFill>
              <a:srgbClr val="FFFFFF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8D7FCDFB488CF489F0B29216C8B1307" ma:contentTypeVersion="4" ma:contentTypeDescription="Create a new document." ma:contentTypeScope="" ma:versionID="8820b862716bca7c3467a54399a428c4">
  <xsd:schema xmlns:xsd="http://www.w3.org/2001/XMLSchema" xmlns:xs="http://www.w3.org/2001/XMLSchema" xmlns:p="http://schemas.microsoft.com/office/2006/metadata/properties" xmlns:ns2="66d6a034-1acb-4f90-a440-4880519515d7" targetNamespace="http://schemas.microsoft.com/office/2006/metadata/properties" ma:root="true" ma:fieldsID="dbde5118787135df958b1240cc56d05c" ns2:_="">
    <xsd:import namespace="66d6a034-1acb-4f90-a440-4880519515d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d6a034-1acb-4f90-a440-4880519515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0FF62D9-C9C9-4BDB-924B-D2208FDE767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d6a034-1acb-4f90-a440-4880519515d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900E490-D126-40AD-A0AE-5B24060D4B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DCACE8C-ABE3-419E-9806-546E53F344C0}">
  <ds:schemaRefs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66d6a034-1acb-4f90-a440-4880519515d7"/>
    <ds:schemaRef ds:uri="http://www.w3.org/XML/1998/namespace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477</Words>
  <Application>Microsoft Macintosh PowerPoint</Application>
  <PresentationFormat>Widescreen</PresentationFormat>
  <Paragraphs>130</Paragraphs>
  <Slides>20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Arial Black</vt:lpstr>
      <vt:lpstr>Arial Narrow</vt:lpstr>
      <vt:lpstr>Calibri</vt:lpstr>
      <vt:lpstr>Times</vt:lpstr>
      <vt:lpstr>Wingdings</vt:lpstr>
      <vt:lpstr>1_Office Theme</vt:lpstr>
      <vt:lpstr>Office Theme</vt:lpstr>
      <vt:lpstr>Worksheet</vt:lpstr>
      <vt:lpstr>PowerPoint Presentation</vt:lpstr>
      <vt:lpstr>Overview</vt:lpstr>
      <vt:lpstr>Sample 2</vt:lpstr>
      <vt:lpstr>Data Preparation</vt:lpstr>
      <vt:lpstr>Inspection Data Performance</vt:lpstr>
      <vt:lpstr>Inspection Data Performance</vt:lpstr>
      <vt:lpstr>Understanding Inspection Data Up-scaling - I</vt:lpstr>
      <vt:lpstr>Understanding Inspection Data Up-scaling – I (contd.)</vt:lpstr>
      <vt:lpstr>Understanding Inspection Data Up-scaling – II </vt:lpstr>
      <vt:lpstr>Weld Change Instances Remarks</vt:lpstr>
      <vt:lpstr>Overall Observations</vt:lpstr>
      <vt:lpstr>Linear Decay of r1  over Temperature</vt:lpstr>
      <vt:lpstr>Linear Decay of r1  over Pressure</vt:lpstr>
      <vt:lpstr>Linear Decay of r1  over Gas flow rate</vt:lpstr>
      <vt:lpstr>MEPA &amp; SEPA Behavior Over Temperature</vt:lpstr>
      <vt:lpstr>MEPA &amp; SEPA Behavior Over Pressure</vt:lpstr>
      <vt:lpstr>MEPA &amp; SEPA Behavior Over Gas flow rate</vt:lpstr>
      <vt:lpstr>Summary of Observations</vt:lpstr>
      <vt:lpstr>Blockers/ Data Limitations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Robert, Kayla</dc:creator>
  <cp:lastModifiedBy>Arshi Jilani (Contractor)</cp:lastModifiedBy>
  <cp:revision>22</cp:revision>
  <dcterms:created xsi:type="dcterms:W3CDTF">2019-01-28T13:59:55Z</dcterms:created>
  <dcterms:modified xsi:type="dcterms:W3CDTF">2019-05-13T13:22:21Z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0x01010058D7FCDFB488CF489F0B29216C8B1307</vt:lpwstr>
  </property>
  <property fmtid="{D5CDD505-2E9C-101B-9397-08002B2CF9AE}" pid="3" name="_dlc_DocIdItemGuid">
    <vt:lpwstr>3b8ea36d-f278-4879-9799-3c47bf6bebc8</vt:lpwstr>
  </property>
</Properties>
</file>

<file path=docProps/thumbnail.jpeg>
</file>